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4"/>
  </p:sldMasterIdLst>
  <p:notesMasterIdLst>
    <p:notesMasterId r:id="rId33"/>
  </p:notesMasterIdLst>
  <p:handoutMasterIdLst>
    <p:handoutMasterId r:id="rId34"/>
  </p:handoutMasterIdLst>
  <p:sldIdLst>
    <p:sldId id="777" r:id="rId5"/>
    <p:sldId id="778" r:id="rId6"/>
    <p:sldId id="790" r:id="rId7"/>
    <p:sldId id="799" r:id="rId8"/>
    <p:sldId id="792" r:id="rId9"/>
    <p:sldId id="793" r:id="rId10"/>
    <p:sldId id="794" r:id="rId11"/>
    <p:sldId id="795" r:id="rId12"/>
    <p:sldId id="796" r:id="rId13"/>
    <p:sldId id="797" r:id="rId14"/>
    <p:sldId id="800" r:id="rId15"/>
    <p:sldId id="818" r:id="rId16"/>
    <p:sldId id="801" r:id="rId17"/>
    <p:sldId id="802" r:id="rId18"/>
    <p:sldId id="819" r:id="rId19"/>
    <p:sldId id="820" r:id="rId20"/>
    <p:sldId id="803" r:id="rId21"/>
    <p:sldId id="804" r:id="rId22"/>
    <p:sldId id="805" r:id="rId23"/>
    <p:sldId id="806" r:id="rId24"/>
    <p:sldId id="807" r:id="rId25"/>
    <p:sldId id="810" r:id="rId26"/>
    <p:sldId id="812" r:id="rId27"/>
    <p:sldId id="808" r:id="rId28"/>
    <p:sldId id="814" r:id="rId29"/>
    <p:sldId id="816" r:id="rId30"/>
    <p:sldId id="821" r:id="rId31"/>
    <p:sldId id="789" r:id="rId32"/>
  </p:sldIdLst>
  <p:sldSz cx="10972800" cy="6172200"/>
  <p:notesSz cx="7010400" cy="92964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316">
          <p15:clr>
            <a:srgbClr val="A4A3A4"/>
          </p15:clr>
        </p15:guide>
        <p15:guide id="2" orient="horz" pos="3050">
          <p15:clr>
            <a:srgbClr val="A4A3A4"/>
          </p15:clr>
        </p15:guide>
        <p15:guide id="3" orient="horz" pos="3189">
          <p15:clr>
            <a:srgbClr val="A4A3A4"/>
          </p15:clr>
        </p15:guide>
        <p15:guide id="4" pos="5455">
          <p15:clr>
            <a:srgbClr val="A4A3A4"/>
          </p15:clr>
        </p15:guide>
        <p15:guide id="5" orient="horz" pos="975">
          <p15:clr>
            <a:srgbClr val="A4A3A4"/>
          </p15:clr>
        </p15:guide>
        <p15:guide id="6" pos="3457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4E9B"/>
    <a:srgbClr val="F0047F"/>
    <a:srgbClr val="C2000B"/>
    <a:srgbClr val="FF5400"/>
    <a:srgbClr val="0080A7"/>
    <a:srgbClr val="042251"/>
    <a:srgbClr val="868686"/>
    <a:srgbClr val="4E2D00"/>
    <a:srgbClr val="9A4216"/>
    <a:srgbClr val="0074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6" autoAdjust="0"/>
    <p:restoredTop sz="89431" autoAdjust="0"/>
  </p:normalViewPr>
  <p:slideViewPr>
    <p:cSldViewPr snapToGrid="0">
      <p:cViewPr varScale="1">
        <p:scale>
          <a:sx n="104" d="100"/>
          <a:sy n="104" d="100"/>
        </p:scale>
        <p:origin x="-1048" y="-120"/>
      </p:cViewPr>
      <p:guideLst>
        <p:guide orient="horz" pos="1316"/>
        <p:guide orient="horz" pos="3050"/>
        <p:guide orient="horz" pos="3189"/>
        <p:guide orient="horz" pos="975"/>
        <p:guide pos="5455"/>
        <p:guide pos="34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2610" y="9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emf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26791" y="8610575"/>
            <a:ext cx="1209933" cy="32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985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1.png>
</file>

<file path=ppt/media/image12.jpeg>
</file>

<file path=ppt/media/image13.pn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emf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0EFD2D7F-A763-4126-9B71-A7F863137437}" type="datetimeFigureOut">
              <a:rPr lang="en-US" smtClean="0"/>
              <a:pPr>
                <a:defRPr/>
              </a:pPr>
              <a:t>6/9/17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r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933" y="240101"/>
            <a:ext cx="1209933" cy="32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7120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Wanted to mention</a:t>
            </a:r>
            <a:r>
              <a:rPr lang="en-US" baseline="0" dirty="0" smtClean="0"/>
              <a:t> dataflow, </a:t>
            </a:r>
            <a:r>
              <a:rPr lang="en-US" baseline="0" dirty="0" err="1" smtClean="0"/>
              <a:t>controlflow</a:t>
            </a:r>
            <a:r>
              <a:rPr lang="en-US" baseline="0" dirty="0" smtClean="0"/>
              <a:t> and dependency graph analysis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903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1875" b="21875"/>
          <a:stretch/>
        </p:blipFill>
        <p:spPr>
          <a:xfrm>
            <a:off x="0" y="0"/>
            <a:ext cx="10972800" cy="6172200"/>
          </a:xfrm>
          <a:prstGeom prst="rect">
            <a:avLst/>
          </a:prstGeom>
        </p:spPr>
      </p:pic>
      <p:sp>
        <p:nvSpPr>
          <p:cNvPr id="11" name="Rectangle 4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433639" y="2349988"/>
            <a:ext cx="8972550" cy="369332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FontTx/>
              <a:buNone/>
              <a:defRPr sz="2000" b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5" name="Title 304"/>
          <p:cNvSpPr>
            <a:spLocks noGrp="1"/>
          </p:cNvSpPr>
          <p:nvPr userDrawn="1">
            <p:ph type="title" hasCustomPrompt="1"/>
          </p:nvPr>
        </p:nvSpPr>
        <p:spPr>
          <a:xfrm>
            <a:off x="433639" y="917182"/>
            <a:ext cx="8972550" cy="1419681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5200"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-28075" y="0"/>
            <a:ext cx="187005" cy="6172200"/>
            <a:chOff x="311342" y="0"/>
            <a:chExt cx="401443" cy="6172200"/>
          </a:xfrm>
        </p:grpSpPr>
        <p:sp>
          <p:nvSpPr>
            <p:cNvPr id="10" name="Rectangle 9"/>
            <p:cNvSpPr/>
            <p:nvPr/>
          </p:nvSpPr>
          <p:spPr>
            <a:xfrm>
              <a:off x="311342" y="4638907"/>
              <a:ext cx="401443" cy="1533293"/>
            </a:xfrm>
            <a:prstGeom prst="rect">
              <a:avLst/>
            </a:prstGeom>
            <a:solidFill>
              <a:srgbClr val="F15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11342" y="0"/>
              <a:ext cx="401443" cy="5346409"/>
            </a:xfrm>
            <a:prstGeom prst="rect">
              <a:avLst/>
            </a:prstGeom>
            <a:solidFill>
              <a:srgbClr val="298E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41" y="5296846"/>
            <a:ext cx="1733433" cy="64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11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641" y="649796"/>
            <a:ext cx="9976104" cy="590931"/>
          </a:xfrm>
        </p:spPr>
        <p:txBody>
          <a:bodyPr/>
          <a:lstStyle>
            <a:lvl1pPr algn="l">
              <a:defRPr b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40" y="2103035"/>
            <a:ext cx="9948672" cy="3718925"/>
          </a:xfrm>
        </p:spPr>
        <p:txBody>
          <a:bodyPr/>
          <a:lstStyle>
            <a:lvl1pPr marL="228600" indent="-228600"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28600" indent="-228600"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28600" indent="-228600"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41" y="1188030"/>
            <a:ext cx="9976104" cy="525463"/>
          </a:xfrm>
        </p:spPr>
        <p:txBody>
          <a:bodyPr/>
          <a:lstStyle>
            <a:lvl1pPr marL="0" indent="0" algn="l">
              <a:buFontTx/>
              <a:buNone/>
              <a:defRPr sz="2400" b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-28075" y="0"/>
            <a:ext cx="187005" cy="6172200"/>
            <a:chOff x="311342" y="0"/>
            <a:chExt cx="401443" cy="6172200"/>
          </a:xfrm>
        </p:grpSpPr>
        <p:sp>
          <p:nvSpPr>
            <p:cNvPr id="16" name="Rectangle 15"/>
            <p:cNvSpPr/>
            <p:nvPr/>
          </p:nvSpPr>
          <p:spPr>
            <a:xfrm>
              <a:off x="311342" y="4638907"/>
              <a:ext cx="401443" cy="1533293"/>
            </a:xfrm>
            <a:prstGeom prst="rect">
              <a:avLst/>
            </a:prstGeom>
            <a:solidFill>
              <a:srgbClr val="F15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11342" y="0"/>
              <a:ext cx="401443" cy="5346409"/>
            </a:xfrm>
            <a:prstGeom prst="rect">
              <a:avLst/>
            </a:prstGeom>
            <a:solidFill>
              <a:srgbClr val="298E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370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0972800" cy="534640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2377739"/>
            <a:ext cx="9976104" cy="590931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28075" y="0"/>
            <a:ext cx="187005" cy="6172200"/>
            <a:chOff x="311342" y="0"/>
            <a:chExt cx="401443" cy="6172200"/>
          </a:xfrm>
        </p:grpSpPr>
        <p:sp>
          <p:nvSpPr>
            <p:cNvPr id="5" name="Rectangle 4"/>
            <p:cNvSpPr/>
            <p:nvPr/>
          </p:nvSpPr>
          <p:spPr>
            <a:xfrm>
              <a:off x="311342" y="4638907"/>
              <a:ext cx="401443" cy="1533293"/>
            </a:xfrm>
            <a:prstGeom prst="rect">
              <a:avLst/>
            </a:prstGeom>
            <a:solidFill>
              <a:srgbClr val="F15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11342" y="0"/>
              <a:ext cx="401443" cy="5346409"/>
            </a:xfrm>
            <a:prstGeom prst="rect">
              <a:avLst/>
            </a:prstGeom>
            <a:solidFill>
              <a:srgbClr val="298E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51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60020" y="2165063"/>
            <a:ext cx="10812780" cy="318134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5408" y="3026024"/>
            <a:ext cx="8805227" cy="624769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800">
                <a:solidFill>
                  <a:schemeClr val="tx1"/>
                </a:solidFill>
              </a:defRPr>
            </a:lvl1pPr>
            <a:lvl2pPr marL="57150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tx1"/>
                </a:solidFill>
              </a:defRPr>
            </a:lvl2pPr>
            <a:lvl3pPr marL="1089025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tx1"/>
                </a:solidFill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685408" y="4039406"/>
            <a:ext cx="8805227" cy="525463"/>
          </a:xfrm>
        </p:spPr>
        <p:txBody>
          <a:bodyPr/>
          <a:lstStyle>
            <a:lvl1pPr marL="0" indent="0" algn="l">
              <a:buFontTx/>
              <a:buNone/>
              <a:defRPr sz="18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39303" y="1274332"/>
            <a:ext cx="1603324" cy="1475018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ctr"/>
            <a:r>
              <a:rPr lang="en-US" sz="19900" b="0" kern="0" cap="none" spc="0" dirty="0">
                <a:ln w="0"/>
                <a:gradFill>
                  <a:gsLst>
                    <a:gs pos="0">
                      <a:schemeClr val="tx2"/>
                    </a:gs>
                    <a:gs pos="99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endParaRPr lang="en-US" sz="19900" b="0" cap="none" spc="0" dirty="0">
              <a:ln w="0"/>
              <a:gradFill>
                <a:gsLst>
                  <a:gs pos="0">
                    <a:schemeClr val="tx2"/>
                  </a:gs>
                  <a:gs pos="99000">
                    <a:schemeClr val="tx1"/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 userDrawn="1"/>
        </p:nvSpPr>
        <p:spPr>
          <a:xfrm rot="10800000">
            <a:off x="9303106" y="4972804"/>
            <a:ext cx="1603324" cy="1264024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ctr"/>
            <a:r>
              <a:rPr lang="en-US" sz="19900" b="0" kern="0" cap="none" spc="0" dirty="0">
                <a:ln w="0"/>
                <a:gradFill>
                  <a:gsLst>
                    <a:gs pos="0">
                      <a:schemeClr val="tx2"/>
                    </a:gs>
                    <a:gs pos="99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endParaRPr lang="en-US" sz="19900" b="0" cap="none" spc="0" dirty="0">
              <a:ln w="0"/>
              <a:gradFill>
                <a:gsLst>
                  <a:gs pos="0">
                    <a:schemeClr val="tx2"/>
                  </a:gs>
                  <a:gs pos="99000">
                    <a:schemeClr val="tx1"/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1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791" y="633526"/>
            <a:ext cx="5922117" cy="61863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64" y="2103035"/>
            <a:ext cx="5905833" cy="369375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bg1"/>
                </a:solidFill>
              </a:defRPr>
            </a:lvl1pPr>
            <a:lvl2pPr marL="571500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2pPr>
            <a:lvl3pPr marL="1089025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6791" y="1183333"/>
            <a:ext cx="5922117" cy="525463"/>
          </a:xfrm>
        </p:spPr>
        <p:txBody>
          <a:bodyPr/>
          <a:lstStyle>
            <a:lvl1pPr marL="0" indent="0" algn="l">
              <a:buFontTx/>
              <a:buNone/>
              <a:defRPr sz="24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366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791" y="661226"/>
            <a:ext cx="9976104" cy="59093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663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21036" y="653532"/>
            <a:ext cx="9973315" cy="590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7392" y="2105237"/>
            <a:ext cx="9948931" cy="39080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-28075" y="0"/>
            <a:ext cx="187005" cy="6172200"/>
            <a:chOff x="311342" y="0"/>
            <a:chExt cx="401443" cy="6172200"/>
          </a:xfrm>
        </p:grpSpPr>
        <p:sp>
          <p:nvSpPr>
            <p:cNvPr id="26" name="Rectangle 25"/>
            <p:cNvSpPr/>
            <p:nvPr/>
          </p:nvSpPr>
          <p:spPr>
            <a:xfrm>
              <a:off x="311342" y="4638907"/>
              <a:ext cx="401443" cy="1533293"/>
            </a:xfrm>
            <a:prstGeom prst="rect">
              <a:avLst/>
            </a:prstGeom>
            <a:solidFill>
              <a:srgbClr val="F15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11342" y="0"/>
              <a:ext cx="401443" cy="5346409"/>
            </a:xfrm>
            <a:prstGeom prst="rect">
              <a:avLst/>
            </a:prstGeom>
            <a:solidFill>
              <a:srgbClr val="298E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39" y="5776357"/>
            <a:ext cx="899246" cy="23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9072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981" r:id="rId1"/>
    <p:sldLayoutId id="2147483896" r:id="rId2"/>
    <p:sldLayoutId id="2147483954" r:id="rId3"/>
    <p:sldLayoutId id="2147483917" r:id="rId4"/>
    <p:sldLayoutId id="2147483969" r:id="rId5"/>
    <p:sldLayoutId id="214748391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600" b="0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900"/>
        </a:spcBef>
        <a:spcAft>
          <a:spcPts val="900"/>
        </a:spcAft>
        <a:buClr>
          <a:srgbClr val="868686"/>
        </a:buClr>
        <a:buSzPct val="100000"/>
        <a:buFont typeface="Wingdings" panose="05000000000000000000" pitchFamily="2" charset="2"/>
        <a:buChar char="§"/>
        <a:defRPr sz="2000" b="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28600" indent="-228600" algn="l" rtl="0" fontAlgn="base">
        <a:lnSpc>
          <a:spcPct val="90000"/>
        </a:lnSpc>
        <a:spcBef>
          <a:spcPts val="900"/>
        </a:spcBef>
        <a:spcAft>
          <a:spcPts val="900"/>
        </a:spcAft>
        <a:buClr>
          <a:srgbClr val="868686"/>
        </a:buClr>
        <a:buSzPct val="100000"/>
        <a:buFont typeface="Wingdings" panose="05000000000000000000" pitchFamily="2" charset="2"/>
        <a:buChar char="§"/>
        <a:defRPr sz="2000" b="0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228600" indent="-228600" algn="l" rtl="0" fontAlgn="base">
        <a:lnSpc>
          <a:spcPct val="90000"/>
        </a:lnSpc>
        <a:spcBef>
          <a:spcPts val="900"/>
        </a:spcBef>
        <a:spcAft>
          <a:spcPts val="900"/>
        </a:spcAft>
        <a:buClr>
          <a:srgbClr val="868686"/>
        </a:buClr>
        <a:buSzPct val="100000"/>
        <a:buFont typeface="Wingdings" panose="05000000000000000000" pitchFamily="2" charset="2"/>
        <a:buChar char="§"/>
        <a:defRPr sz="2000" b="0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774825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11772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749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30321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893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9465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cc.gnu.org/wiki/OpenACC" TargetMode="External"/><Relationship Id="rId4" Type="http://schemas.openxmlformats.org/officeDocument/2006/relationships/hyperlink" Target="http://www.pgroup.com/products/community.ht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ACCUserGroup/openacc_concept_strategies_book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2447" y="250766"/>
            <a:ext cx="10539161" cy="1419681"/>
          </a:xfrm>
        </p:spPr>
        <p:txBody>
          <a:bodyPr/>
          <a:lstStyle/>
          <a:p>
            <a:pPr algn="ctr"/>
            <a:r>
              <a:rPr lang="en-US" dirty="0" smtClean="0"/>
              <a:t>OPENACC FOR PROGRAMMERS</a:t>
            </a:r>
            <a:br>
              <a:rPr lang="en-US" dirty="0" smtClean="0"/>
            </a:br>
            <a:r>
              <a:rPr lang="en-US" dirty="0" smtClean="0"/>
              <a:t>- </a:t>
            </a:r>
            <a:r>
              <a:rPr lang="en-US" cap="none" dirty="0"/>
              <a:t>C</a:t>
            </a:r>
            <a:r>
              <a:rPr lang="en-US" cap="none" dirty="0" smtClean="0"/>
              <a:t>oncepts and Strategies</a:t>
            </a:r>
            <a:endParaRPr lang="en-US" cap="non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21065" y="1872181"/>
            <a:ext cx="8972550" cy="3121368"/>
          </a:xfrm>
        </p:spPr>
        <p:txBody>
          <a:bodyPr/>
          <a:lstStyle/>
          <a:p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Learn to use directives for rapid and portable code development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Learn about performance tools for parallel programs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Understand how the compiler works under the hood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Know programming </a:t>
            </a:r>
            <a:r>
              <a:rPr lang="en-US" dirty="0"/>
              <a:t>g</a:t>
            </a:r>
            <a:r>
              <a:rPr lang="en-US" dirty="0" smtClean="0"/>
              <a:t>uidelines and best practices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Learn about other popular parallel programming paradigms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Study interoperability of </a:t>
            </a:r>
            <a:r>
              <a:rPr lang="en-US" dirty="0" err="1" smtClean="0"/>
              <a:t>OpenACC</a:t>
            </a:r>
            <a:r>
              <a:rPr lang="en-US" dirty="0" smtClean="0"/>
              <a:t> with other models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Explore research topics with </a:t>
            </a:r>
            <a:r>
              <a:rPr lang="en-US" dirty="0" err="1" smtClean="0"/>
              <a:t>OpenACC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464521" y="5327353"/>
            <a:ext cx="3508279" cy="844847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chemeClr val="tx1"/>
                </a:solidFill>
              </a:rPr>
              <a:t>Editors: 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chemeClr val="tx1"/>
                </a:solidFill>
              </a:rPr>
              <a:t>Sunita Chandrasekaran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chemeClr val="tx1"/>
                </a:solidFill>
              </a:rPr>
              <a:t>Guido </a:t>
            </a:r>
            <a:r>
              <a:rPr lang="en-US" dirty="0" err="1" smtClean="0">
                <a:solidFill>
                  <a:schemeClr val="tx1"/>
                </a:solidFill>
              </a:rPr>
              <a:t>Juckeland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0478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03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Parallel debugging with </a:t>
            </a:r>
            <a:r>
              <a:rPr lang="en-US" dirty="0" err="1" smtClean="0"/>
              <a:t>Allinea</a:t>
            </a:r>
            <a:r>
              <a:rPr lang="en-US" dirty="0" smtClean="0"/>
              <a:t> DDT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484" y="1735680"/>
            <a:ext cx="6054413" cy="423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32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04 Using </a:t>
            </a:r>
            <a:r>
              <a:rPr lang="en-US" dirty="0" err="1" smtClean="0"/>
              <a:t>openacc</a:t>
            </a:r>
            <a:r>
              <a:rPr lang="en-US" dirty="0" smtClean="0"/>
              <a:t> for first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971" y="1751315"/>
            <a:ext cx="9948672" cy="3718925"/>
          </a:xfrm>
        </p:spPr>
        <p:txBody>
          <a:bodyPr/>
          <a:lstStyle/>
          <a:p>
            <a:r>
              <a:rPr lang="en-US" dirty="0" smtClean="0"/>
              <a:t>Find hotspots in a given serial code (use profilers, Chapter 03)</a:t>
            </a:r>
          </a:p>
          <a:p>
            <a:r>
              <a:rPr lang="en-US" dirty="0" smtClean="0"/>
              <a:t>Use compilation messages –</a:t>
            </a:r>
            <a:r>
              <a:rPr lang="en-US" dirty="0" err="1" smtClean="0"/>
              <a:t>Minfo</a:t>
            </a:r>
            <a:r>
              <a:rPr lang="en-US" dirty="0" smtClean="0"/>
              <a:t>=</a:t>
            </a:r>
            <a:r>
              <a:rPr lang="en-US" dirty="0" err="1" smtClean="0"/>
              <a:t>acc</a:t>
            </a:r>
            <a:r>
              <a:rPr lang="en-US" dirty="0" smtClean="0"/>
              <a:t> to obtain some feedback on the code </a:t>
            </a:r>
          </a:p>
          <a:p>
            <a:r>
              <a:rPr lang="en-US" dirty="0" smtClean="0"/>
              <a:t>Understand and measure performance of the </a:t>
            </a:r>
            <a:r>
              <a:rPr lang="en-US" dirty="0" err="1" smtClean="0"/>
              <a:t>OpenACC</a:t>
            </a:r>
            <a:r>
              <a:rPr lang="en-US" dirty="0" smtClean="0"/>
              <a:t> program</a:t>
            </a:r>
          </a:p>
          <a:p>
            <a:r>
              <a:rPr lang="en-US" dirty="0" smtClean="0"/>
              <a:t>Optimize </a:t>
            </a:r>
            <a:r>
              <a:rPr lang="en-US" dirty="0" err="1" smtClean="0"/>
              <a:t>OpenACC</a:t>
            </a:r>
            <a:r>
              <a:rPr lang="en-US" dirty="0" smtClean="0"/>
              <a:t> program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Reduce data movement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Avoid unnecessary transfer of data in and out of the device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Learn when to use parallel </a:t>
            </a:r>
            <a:r>
              <a:rPr lang="en-US" dirty="0" err="1" smtClean="0">
                <a:solidFill>
                  <a:srgbClr val="000000"/>
                </a:solidFill>
              </a:rPr>
              <a:t>vs</a:t>
            </a:r>
            <a:r>
              <a:rPr lang="en-US" dirty="0" smtClean="0">
                <a:solidFill>
                  <a:srgbClr val="000000"/>
                </a:solidFill>
              </a:rPr>
              <a:t> kernels 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Create an efficient, high-level, portable and maintainable code base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19941" y="5671811"/>
            <a:ext cx="2898740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John </a:t>
            </a:r>
            <a:r>
              <a:rPr lang="en-US" sz="1400" i="1" dirty="0" err="1" smtClean="0">
                <a:solidFill>
                  <a:srgbClr val="FF5400"/>
                </a:solidFill>
              </a:rPr>
              <a:t>Urbanic</a:t>
            </a:r>
            <a:r>
              <a:rPr lang="en-US" sz="1400" i="1" dirty="0" smtClean="0">
                <a:solidFill>
                  <a:srgbClr val="FF5400"/>
                </a:solidFill>
              </a:rPr>
              <a:t>, PSU, USA</a:t>
            </a:r>
          </a:p>
        </p:txBody>
      </p:sp>
    </p:spTree>
    <p:extLst>
      <p:ext uri="{BB962C8B-B14F-4D97-AF65-F5344CB8AC3E}">
        <p14:creationId xmlns:p14="http://schemas.microsoft.com/office/powerpoint/2010/main" val="171217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Programmers can incrementally improve the code</a:t>
            </a:r>
          </a:p>
          <a:p>
            <a:r>
              <a:rPr lang="en-US" dirty="0" smtClean="0"/>
              <a:t>Programmers can maintain a single code base</a:t>
            </a:r>
          </a:p>
          <a:p>
            <a:r>
              <a:rPr lang="en-US" dirty="0" smtClean="0"/>
              <a:t>Programmers can still compile the code ignoring the </a:t>
            </a:r>
            <a:r>
              <a:rPr lang="en-US" dirty="0" err="1" smtClean="0">
                <a:latin typeface="Courier New"/>
                <a:cs typeface="Courier New"/>
              </a:rPr>
              <a:t>acc</a:t>
            </a:r>
            <a:r>
              <a:rPr lang="en-US" dirty="0" smtClean="0"/>
              <a:t> directives</a:t>
            </a:r>
          </a:p>
          <a:p>
            <a:r>
              <a:rPr lang="en-US" dirty="0" smtClean="0"/>
              <a:t>Programmers are offered software abstraction </a:t>
            </a:r>
            <a:endParaRPr lang="en-US" dirty="0"/>
          </a:p>
          <a:p>
            <a:r>
              <a:rPr lang="en-US" dirty="0" smtClean="0"/>
              <a:t>More time to spend on science and less time on programming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Advantages of using </a:t>
            </a:r>
            <a:r>
              <a:rPr lang="en-US" dirty="0" err="1" smtClean="0"/>
              <a:t>OpenACC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719941" y="5671811"/>
            <a:ext cx="2898740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John </a:t>
            </a:r>
            <a:r>
              <a:rPr lang="en-US" sz="1400" i="1" dirty="0" err="1" smtClean="0">
                <a:solidFill>
                  <a:srgbClr val="FF5400"/>
                </a:solidFill>
              </a:rPr>
              <a:t>Urbanic</a:t>
            </a:r>
            <a:r>
              <a:rPr lang="en-US" sz="1400" i="1" dirty="0" smtClean="0">
                <a:solidFill>
                  <a:srgbClr val="FF5400"/>
                </a:solidFill>
              </a:rPr>
              <a:t>, PSU, USA</a:t>
            </a:r>
          </a:p>
        </p:txBody>
      </p:sp>
    </p:spTree>
    <p:extLst>
      <p:ext uri="{BB962C8B-B14F-4D97-AF65-F5344CB8AC3E}">
        <p14:creationId xmlns:p14="http://schemas.microsoft.com/office/powerpoint/2010/main" val="132219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05 Compiling </a:t>
            </a:r>
            <a:r>
              <a:rPr lang="en-US" dirty="0" err="1" smtClean="0"/>
              <a:t>openacc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dirty="0" smtClean="0">
                <a:solidFill>
                  <a:srgbClr val="000000"/>
                </a:solidFill>
              </a:rPr>
              <a:t>How does a compiler compile an </a:t>
            </a:r>
            <a:r>
              <a:rPr lang="en-US" dirty="0" err="1" smtClean="0">
                <a:solidFill>
                  <a:srgbClr val="000000"/>
                </a:solidFill>
              </a:rPr>
              <a:t>OpenACC</a:t>
            </a:r>
            <a:r>
              <a:rPr lang="en-US" dirty="0" smtClean="0">
                <a:solidFill>
                  <a:srgbClr val="000000"/>
                </a:solidFill>
              </a:rPr>
              <a:t> code?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How do loops map to a parallel hardware? 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Variables need to be allocated to the proper level in the memory hierarchy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Dataflow analysis help recognize reductions 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Compilers help identify bugs that the programmer may miss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Compilers building dependency graph is key to uncovering improper parallelization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Control flow analysis with branch analysis on GPUs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564633" y="5548293"/>
            <a:ext cx="3516766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Randy Allen, Mentor Graphics, USA</a:t>
            </a:r>
          </a:p>
        </p:txBody>
      </p:sp>
    </p:spTree>
    <p:extLst>
      <p:ext uri="{BB962C8B-B14F-4D97-AF65-F5344CB8AC3E}">
        <p14:creationId xmlns:p14="http://schemas.microsoft.com/office/powerpoint/2010/main" val="2382040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06 best programming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55" y="1487525"/>
            <a:ext cx="9948672" cy="3718925"/>
          </a:xfrm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Hot spots programmer should look, for acceleration: </a:t>
            </a:r>
            <a:endParaRPr lang="en-US" dirty="0" smtClean="0">
              <a:solidFill>
                <a:srgbClr val="000000"/>
              </a:solidFill>
            </a:endParaRP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Identify portions of code </a:t>
            </a:r>
            <a:r>
              <a:rPr lang="en-US" dirty="0">
                <a:solidFill>
                  <a:srgbClr val="000000"/>
                </a:solidFill>
              </a:rPr>
              <a:t>r</a:t>
            </a:r>
            <a:r>
              <a:rPr lang="en-US" dirty="0" smtClean="0">
                <a:solidFill>
                  <a:srgbClr val="000000"/>
                </a:solidFill>
              </a:rPr>
              <a:t>esponsible </a:t>
            </a:r>
            <a:r>
              <a:rPr lang="en-US" dirty="0">
                <a:solidFill>
                  <a:srgbClr val="000000"/>
                </a:solidFill>
              </a:rPr>
              <a:t>for a large percentage of the application </a:t>
            </a:r>
            <a:r>
              <a:rPr lang="en-US" dirty="0" smtClean="0">
                <a:solidFill>
                  <a:srgbClr val="000000"/>
                </a:solidFill>
              </a:rPr>
              <a:t>runtime (see profiles, Chapter 03) </a:t>
            </a:r>
            <a:endParaRPr lang="en-US" dirty="0">
              <a:solidFill>
                <a:srgbClr val="000000"/>
              </a:solidFill>
            </a:endParaRP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Identify routines containing </a:t>
            </a:r>
            <a:r>
              <a:rPr lang="en-US" dirty="0">
                <a:solidFill>
                  <a:srgbClr val="000000"/>
                </a:solidFill>
              </a:rPr>
              <a:t>parallelizable math with a limited amount of other operations such as I/O or MPI communication.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Identify routines called </a:t>
            </a:r>
            <a:r>
              <a:rPr lang="en-US" dirty="0">
                <a:solidFill>
                  <a:srgbClr val="000000"/>
                </a:solidFill>
              </a:rPr>
              <a:t>a limited number of </a:t>
            </a:r>
            <a:r>
              <a:rPr lang="en-US" dirty="0" smtClean="0">
                <a:solidFill>
                  <a:srgbClr val="000000"/>
                </a:solidFill>
              </a:rPr>
              <a:t>times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Maximize on-device computation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Optimize data locality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Minimize data transfers between system memory and device memory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Strategically increment acceleration and verification</a:t>
            </a:r>
          </a:p>
          <a:p>
            <a:pPr lvl="2"/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85210" y="5704612"/>
            <a:ext cx="3028326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David </a:t>
            </a:r>
            <a:r>
              <a:rPr lang="en-US" sz="1400" i="1" dirty="0" err="1" smtClean="0">
                <a:solidFill>
                  <a:srgbClr val="FF5400"/>
                </a:solidFill>
              </a:rPr>
              <a:t>Gutzwiller</a:t>
            </a:r>
            <a:r>
              <a:rPr lang="en-US" sz="1400" i="1" dirty="0" smtClean="0">
                <a:solidFill>
                  <a:srgbClr val="FF5400"/>
                </a:solidFill>
              </a:rPr>
              <a:t>, </a:t>
            </a:r>
            <a:r>
              <a:rPr lang="en-US" sz="1400" i="1" dirty="0" err="1" smtClean="0">
                <a:solidFill>
                  <a:srgbClr val="FF5400"/>
                </a:solidFill>
              </a:rPr>
              <a:t>Numeca</a:t>
            </a:r>
            <a:r>
              <a:rPr lang="en-US" sz="1400" i="1" dirty="0" smtClean="0">
                <a:solidFill>
                  <a:srgbClr val="FF5400"/>
                </a:solidFill>
              </a:rPr>
              <a:t>, USA</a:t>
            </a:r>
          </a:p>
        </p:txBody>
      </p:sp>
    </p:spTree>
    <p:extLst>
      <p:ext uri="{BB962C8B-B14F-4D97-AF65-F5344CB8AC3E}">
        <p14:creationId xmlns:p14="http://schemas.microsoft.com/office/powerpoint/2010/main" val="61234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165" y="1939575"/>
            <a:ext cx="9948672" cy="3718925"/>
          </a:xfrm>
        </p:spPr>
        <p:txBody>
          <a:bodyPr/>
          <a:lstStyle/>
          <a:p>
            <a:pPr lvl="0"/>
            <a:r>
              <a:rPr lang="en-US" dirty="0" smtClean="0"/>
              <a:t>Number </a:t>
            </a:r>
            <a:r>
              <a:rPr lang="en-US" dirty="0"/>
              <a:t>of parallel loop iterations, depending on the size of the dataset</a:t>
            </a:r>
          </a:p>
          <a:p>
            <a:pPr lvl="0"/>
            <a:r>
              <a:rPr lang="en-US" dirty="0"/>
              <a:t>Mathematical intensity of each loop iteration</a:t>
            </a:r>
          </a:p>
          <a:p>
            <a:pPr lvl="0"/>
            <a:r>
              <a:rPr lang="en-US" dirty="0"/>
              <a:t>Number and size of necessary data transfers</a:t>
            </a:r>
          </a:p>
          <a:p>
            <a:pPr lvl="0"/>
            <a:r>
              <a:rPr lang="en-US" dirty="0" smtClean="0"/>
              <a:t>Speed and </a:t>
            </a:r>
            <a:r>
              <a:rPr lang="en-US" dirty="0"/>
              <a:t>latency of the transfer bus (PCIe2, PCIe3, </a:t>
            </a:r>
            <a:r>
              <a:rPr lang="en-US" dirty="0" err="1"/>
              <a:t>NVLink</a:t>
            </a:r>
            <a:r>
              <a:rPr lang="en-US" dirty="0"/>
              <a:t>)</a:t>
            </a:r>
          </a:p>
          <a:p>
            <a:pPr lvl="0"/>
            <a:r>
              <a:rPr lang="en-US" dirty="0" smtClean="0"/>
              <a:t>CPU </a:t>
            </a:r>
            <a:r>
              <a:rPr lang="en-US" dirty="0"/>
              <a:t>model and performance</a:t>
            </a:r>
          </a:p>
          <a:p>
            <a:pPr lvl="0"/>
            <a:r>
              <a:rPr lang="en-US" dirty="0"/>
              <a:t>A</a:t>
            </a:r>
            <a:r>
              <a:rPr lang="en-US" dirty="0" smtClean="0"/>
              <a:t>ccelerator </a:t>
            </a:r>
            <a:r>
              <a:rPr lang="en-US" dirty="0"/>
              <a:t>model and performance </a:t>
            </a:r>
          </a:p>
          <a:p>
            <a:pPr lvl="0"/>
            <a:r>
              <a:rPr lang="en-US" dirty="0"/>
              <a:t>N</a:t>
            </a:r>
            <a:r>
              <a:rPr lang="en-US" dirty="0" smtClean="0"/>
              <a:t>umber </a:t>
            </a:r>
            <a:r>
              <a:rPr lang="en-US" dirty="0"/>
              <a:t>of processes concurrently offloading work to the accelerator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Hardware and algorithmic factors impacting acceleration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85210" y="5704612"/>
            <a:ext cx="3028326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David </a:t>
            </a:r>
            <a:r>
              <a:rPr lang="en-US" sz="1400" i="1" dirty="0" err="1" smtClean="0">
                <a:solidFill>
                  <a:srgbClr val="FF5400"/>
                </a:solidFill>
              </a:rPr>
              <a:t>Gutzwiller</a:t>
            </a:r>
            <a:r>
              <a:rPr lang="en-US" sz="1400" i="1" dirty="0" smtClean="0">
                <a:solidFill>
                  <a:srgbClr val="FF5400"/>
                </a:solidFill>
              </a:rPr>
              <a:t>, </a:t>
            </a:r>
            <a:r>
              <a:rPr lang="en-US" sz="1400" i="1" dirty="0" err="1" smtClean="0">
                <a:solidFill>
                  <a:srgbClr val="FF5400"/>
                </a:solidFill>
              </a:rPr>
              <a:t>Numeca</a:t>
            </a:r>
            <a:r>
              <a:rPr lang="en-US" sz="1400" i="1" dirty="0" smtClean="0">
                <a:solidFill>
                  <a:srgbClr val="FF5400"/>
                </a:solidFill>
              </a:rPr>
              <a:t>, USA</a:t>
            </a:r>
          </a:p>
        </p:txBody>
      </p:sp>
    </p:spTree>
    <p:extLst>
      <p:ext uri="{BB962C8B-B14F-4D97-AF65-F5344CB8AC3E}">
        <p14:creationId xmlns:p14="http://schemas.microsoft.com/office/powerpoint/2010/main" val="238813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40" y="1851558"/>
            <a:ext cx="9948672" cy="3718925"/>
          </a:xfrm>
        </p:spPr>
        <p:txBody>
          <a:bodyPr/>
          <a:lstStyle/>
          <a:p>
            <a:pPr lvl="0"/>
            <a:r>
              <a:rPr lang="en-US" sz="1600" dirty="0" smtClean="0"/>
              <a:t>Only </a:t>
            </a:r>
            <a:r>
              <a:rPr lang="en-US" sz="1600" dirty="0"/>
              <a:t>transfer the minimum data needed for your algorithm</a:t>
            </a:r>
          </a:p>
          <a:p>
            <a:pPr lvl="0"/>
            <a:r>
              <a:rPr lang="en-US" sz="1600" dirty="0" smtClean="0"/>
              <a:t>Consider </a:t>
            </a:r>
            <a:r>
              <a:rPr lang="en-US" sz="1600" dirty="0"/>
              <a:t>executing marginal parallel regions between computation hot spots on the device </a:t>
            </a:r>
            <a:r>
              <a:rPr lang="en-US" sz="1600" dirty="0" smtClean="0"/>
              <a:t>to avoid data transfer overhead</a:t>
            </a:r>
          </a:p>
          <a:p>
            <a:pPr lvl="0"/>
            <a:r>
              <a:rPr lang="en-US" sz="1600" dirty="0" smtClean="0"/>
              <a:t>Aggregate small, unrelated data structures in a single transfer</a:t>
            </a:r>
          </a:p>
          <a:p>
            <a:pPr lvl="0"/>
            <a:r>
              <a:rPr lang="en-US" sz="1600" dirty="0" smtClean="0"/>
              <a:t>If </a:t>
            </a:r>
            <a:r>
              <a:rPr lang="en-US" sz="1600" dirty="0"/>
              <a:t>possible, refactor 2D arrays into linearized 1D arrays</a:t>
            </a:r>
          </a:p>
          <a:p>
            <a:r>
              <a:rPr lang="en-US" sz="1600" dirty="0" smtClean="0"/>
              <a:t>Allow data reuse; leave data on the device for as long as possible </a:t>
            </a:r>
          </a:p>
          <a:p>
            <a:r>
              <a:rPr lang="en-US" sz="1600" dirty="0">
                <a:latin typeface="Courier New"/>
                <a:cs typeface="Courier New"/>
              </a:rPr>
              <a:t>p</a:t>
            </a:r>
            <a:r>
              <a:rPr lang="en-US" sz="1600" dirty="0" smtClean="0">
                <a:latin typeface="Courier New"/>
                <a:cs typeface="Courier New"/>
              </a:rPr>
              <a:t>resent</a:t>
            </a:r>
            <a:r>
              <a:rPr lang="en-US" sz="1600" dirty="0" smtClean="0"/>
              <a:t> clause – a good indicator of data residing in device memory </a:t>
            </a:r>
          </a:p>
          <a:p>
            <a:r>
              <a:rPr lang="en-US" sz="1600" dirty="0" smtClean="0"/>
              <a:t>Nested structured data regions - </a:t>
            </a:r>
            <a:r>
              <a:rPr lang="en-US" sz="1600" dirty="0"/>
              <a:t>resulting in many small structured data regions and poor data locality </a:t>
            </a:r>
            <a:endParaRPr lang="en-US" sz="1600" dirty="0" smtClean="0"/>
          </a:p>
          <a:p>
            <a:r>
              <a:rPr lang="en-US" sz="1600" dirty="0"/>
              <a:t>Unstructured data regions </a:t>
            </a:r>
            <a:r>
              <a:rPr lang="en-US" sz="1600" dirty="0" smtClean="0"/>
              <a:t>allows the </a:t>
            </a:r>
            <a:r>
              <a:rPr lang="en-US" sz="1600" dirty="0"/>
              <a:t>creation, update, and deletion of device data at any point in the code </a:t>
            </a:r>
            <a:endParaRPr lang="en-US" sz="1600" dirty="0" smtClean="0"/>
          </a:p>
          <a:p>
            <a:endParaRPr lang="en-US" sz="1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Programming practices guidelines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85210" y="5704612"/>
            <a:ext cx="3028326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David </a:t>
            </a:r>
            <a:r>
              <a:rPr lang="en-US" sz="1400" i="1" dirty="0" err="1" smtClean="0">
                <a:solidFill>
                  <a:srgbClr val="FF5400"/>
                </a:solidFill>
              </a:rPr>
              <a:t>Gutzwiller</a:t>
            </a:r>
            <a:r>
              <a:rPr lang="en-US" sz="1400" i="1" dirty="0" smtClean="0">
                <a:solidFill>
                  <a:srgbClr val="FF5400"/>
                </a:solidFill>
              </a:rPr>
              <a:t>, </a:t>
            </a:r>
            <a:r>
              <a:rPr lang="en-US" sz="1400" i="1" dirty="0" err="1" smtClean="0">
                <a:solidFill>
                  <a:srgbClr val="FF5400"/>
                </a:solidFill>
              </a:rPr>
              <a:t>Numeca</a:t>
            </a:r>
            <a:r>
              <a:rPr lang="en-US" sz="1400" i="1" dirty="0" smtClean="0">
                <a:solidFill>
                  <a:srgbClr val="FF5400"/>
                </a:solidFill>
              </a:rPr>
              <a:t>, USA</a:t>
            </a:r>
          </a:p>
        </p:txBody>
      </p:sp>
    </p:spTree>
    <p:extLst>
      <p:ext uri="{BB962C8B-B14F-4D97-AF65-F5344CB8AC3E}">
        <p14:creationId xmlns:p14="http://schemas.microsoft.com/office/powerpoint/2010/main" val="4033390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641" y="989290"/>
            <a:ext cx="9976104" cy="590931"/>
          </a:xfrm>
        </p:spPr>
        <p:txBody>
          <a:bodyPr/>
          <a:lstStyle/>
          <a:p>
            <a:r>
              <a:rPr lang="en-US" dirty="0" smtClean="0"/>
              <a:t>Chapter 07 </a:t>
            </a:r>
            <a:r>
              <a:rPr lang="en-US" dirty="0" err="1" smtClean="0"/>
              <a:t>OpenACc</a:t>
            </a:r>
            <a:r>
              <a:rPr lang="en-US" dirty="0" smtClean="0"/>
              <a:t> performance and portability – a comprehensive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40" y="1800165"/>
            <a:ext cx="9948672" cy="3718925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Approaches and relevant compilation flags to target multiple platforms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Approaches to target different types of system memory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Discrete, Shared and Partially Shared Memories 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Trade-offs maintaining single code base </a:t>
            </a:r>
            <a:r>
              <a:rPr lang="en-US" dirty="0" err="1" smtClean="0">
                <a:solidFill>
                  <a:srgbClr val="000000"/>
                </a:solidFill>
              </a:rPr>
              <a:t>Vs</a:t>
            </a:r>
            <a:r>
              <a:rPr lang="en-US" dirty="0" smtClean="0">
                <a:solidFill>
                  <a:srgbClr val="000000"/>
                </a:solidFill>
              </a:rPr>
              <a:t> achieving best performance 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Case study: Hardware Accelerated Cosmology Code micro kernel (</a:t>
            </a:r>
            <a:r>
              <a:rPr lang="en-US" dirty="0" err="1" smtClean="0">
                <a:solidFill>
                  <a:srgbClr val="000000"/>
                </a:solidFill>
              </a:rPr>
              <a:t>HACCmk</a:t>
            </a:r>
            <a:r>
              <a:rPr lang="en-US" dirty="0" smtClean="0">
                <a:solidFill>
                  <a:srgbClr val="000000"/>
                </a:solidFill>
              </a:rPr>
              <a:t>)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34283" y="5733922"/>
            <a:ext cx="4474109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Graham Lopez, Oscar Hernandez, ORNL, USA</a:t>
            </a:r>
          </a:p>
        </p:txBody>
      </p:sp>
    </p:spTree>
    <p:extLst>
      <p:ext uri="{BB962C8B-B14F-4D97-AF65-F5344CB8AC3E}">
        <p14:creationId xmlns:p14="http://schemas.microsoft.com/office/powerpoint/2010/main" val="287215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08 Additional approaches to parallel programming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740007"/>
              </p:ext>
            </p:extLst>
          </p:nvPr>
        </p:nvGraphicFramePr>
        <p:xfrm>
          <a:off x="1557520" y="1329988"/>
          <a:ext cx="8146756" cy="42265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6689"/>
                <a:gridCol w="2036689"/>
                <a:gridCol w="2036689"/>
                <a:gridCol w="203668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Model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Implementation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Supported Lang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Target Architecture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rgbClr val="000000"/>
                          </a:solidFill>
                        </a:rPr>
                        <a:t>OpenACC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Directives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Fortran, C, C++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CPUs,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 GPUs, </a:t>
                      </a:r>
                      <a:r>
                        <a:rPr lang="en-US" sz="1400" baseline="0" dirty="0" err="1" smtClean="0">
                          <a:solidFill>
                            <a:srgbClr val="000000"/>
                          </a:solidFill>
                        </a:rPr>
                        <a:t>OpenPOWER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rgbClr val="000000"/>
                          </a:solidFill>
                        </a:rPr>
                        <a:t>OpenMP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Directives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Fortran, C, 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CPUs,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 Xeon Phi, GPUs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CUDA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Language Extension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(Fortran), C, 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GPUs (NVIDIA)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rgbClr val="000000"/>
                          </a:solidFill>
                        </a:rPr>
                        <a:t>OpenCL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Language Extension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 C, (C++)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GPUs (CPUs) FPGAs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 AMP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Language Extension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CPUs,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 GPUs, 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rgbClr val="000000"/>
                          </a:solidFill>
                        </a:rPr>
                        <a:t>Kokkos</a:t>
                      </a:r>
                      <a:endParaRPr lang="en-US" sz="1400" dirty="0" smtClean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 Abstraction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CPUs,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 GPUs, 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RAJA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 Abstraction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CPUs,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 GPUs, 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TBB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 Abstraction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CPUs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C++ 17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Language Feature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CPUs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Fortran 2008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Language 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Fortran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CPUs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492666" y="5704612"/>
            <a:ext cx="2735263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Christian </a:t>
            </a:r>
            <a:r>
              <a:rPr lang="en-US" sz="1400" i="1" dirty="0" err="1" smtClean="0">
                <a:solidFill>
                  <a:srgbClr val="FF5400"/>
                </a:solidFill>
              </a:rPr>
              <a:t>Trott</a:t>
            </a:r>
            <a:r>
              <a:rPr lang="en-US" sz="1400" i="1" dirty="0" smtClean="0">
                <a:solidFill>
                  <a:srgbClr val="FF5400"/>
                </a:solidFill>
              </a:rPr>
              <a:t>, SNL, USA</a:t>
            </a:r>
          </a:p>
        </p:txBody>
      </p:sp>
    </p:spTree>
    <p:extLst>
      <p:ext uri="{BB962C8B-B14F-4D97-AF65-F5344CB8AC3E}">
        <p14:creationId xmlns:p14="http://schemas.microsoft.com/office/powerpoint/2010/main" val="113477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641" y="649796"/>
            <a:ext cx="10394416" cy="590931"/>
          </a:xfrm>
        </p:spPr>
        <p:txBody>
          <a:bodyPr/>
          <a:lstStyle/>
          <a:p>
            <a:r>
              <a:rPr lang="en-US" dirty="0" smtClean="0"/>
              <a:t>Chapter 09 </a:t>
            </a:r>
            <a:r>
              <a:rPr lang="en-US" dirty="0" err="1" smtClean="0"/>
              <a:t>Openacc</a:t>
            </a:r>
            <a:r>
              <a:rPr lang="en-US" dirty="0" smtClean="0"/>
              <a:t> and interoperability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Interoperability of </a:t>
            </a:r>
            <a:r>
              <a:rPr lang="en-US" dirty="0" err="1" smtClean="0"/>
              <a:t>OpenACC</a:t>
            </a:r>
            <a:r>
              <a:rPr lang="en-US" dirty="0" smtClean="0"/>
              <a:t> with native or low level APIs </a:t>
            </a:r>
          </a:p>
          <a:p>
            <a:r>
              <a:rPr lang="en-US" dirty="0"/>
              <a:t>Calling native device code from </a:t>
            </a:r>
            <a:r>
              <a:rPr lang="en-US" dirty="0" err="1"/>
              <a:t>OpenACC</a:t>
            </a:r>
            <a:endParaRPr lang="en-US" dirty="0"/>
          </a:p>
          <a:p>
            <a:r>
              <a:rPr lang="en-US" dirty="0"/>
              <a:t>Calling </a:t>
            </a:r>
            <a:r>
              <a:rPr lang="en-US" dirty="0" err="1"/>
              <a:t>OpenACC</a:t>
            </a:r>
            <a:r>
              <a:rPr lang="en-US" dirty="0"/>
              <a:t> from native device code </a:t>
            </a:r>
            <a:endParaRPr lang="en-US" dirty="0" smtClean="0"/>
          </a:p>
          <a:p>
            <a:r>
              <a:rPr lang="en-US" dirty="0" smtClean="0"/>
              <a:t>Interoperability of </a:t>
            </a:r>
            <a:r>
              <a:rPr lang="en-US" dirty="0" err="1" smtClean="0"/>
              <a:t>OpenACC</a:t>
            </a:r>
            <a:r>
              <a:rPr lang="en-US" dirty="0" smtClean="0"/>
              <a:t> managed memory used by kernels written in a native device API</a:t>
            </a:r>
          </a:p>
          <a:p>
            <a:r>
              <a:rPr lang="en-US" dirty="0" smtClean="0"/>
              <a:t>Mapping of CUDA streams or device memory to </a:t>
            </a:r>
            <a:r>
              <a:rPr lang="en-US" dirty="0" err="1" smtClean="0"/>
              <a:t>OpenACC</a:t>
            </a:r>
            <a:r>
              <a:rPr lang="en-US" dirty="0" smtClean="0"/>
              <a:t> constructs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39719" y="5704612"/>
            <a:ext cx="2451968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 Jiri Kraus, NVIDIA, USA </a:t>
            </a:r>
          </a:p>
        </p:txBody>
      </p:sp>
    </p:spTree>
    <p:extLst>
      <p:ext uri="{BB962C8B-B14F-4D97-AF65-F5344CB8AC3E}">
        <p14:creationId xmlns:p14="http://schemas.microsoft.com/office/powerpoint/2010/main" val="2064136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92917" y="1160626"/>
            <a:ext cx="9976104" cy="590931"/>
          </a:xfrm>
        </p:spPr>
        <p:txBody>
          <a:bodyPr/>
          <a:lstStyle/>
          <a:p>
            <a:r>
              <a:rPr lang="en-US" dirty="0" smtClean="0"/>
              <a:t>Chapter 01</a:t>
            </a:r>
            <a:r>
              <a:rPr lang="en-US" dirty="0"/>
              <a:t> </a:t>
            </a:r>
            <a:r>
              <a:rPr lang="en-US" dirty="0" err="1" smtClean="0"/>
              <a:t>OpenACC</a:t>
            </a:r>
            <a:r>
              <a:rPr lang="en-US" dirty="0" smtClean="0"/>
              <a:t> </a:t>
            </a:r>
            <a:r>
              <a:rPr lang="en-US" dirty="0"/>
              <a:t>Specification Simplified</a:t>
            </a:r>
            <a:br>
              <a:rPr lang="en-US" dirty="0"/>
            </a:b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24409" y="1441464"/>
            <a:ext cx="9948672" cy="3853878"/>
          </a:xfrm>
        </p:spPr>
        <p:txBody>
          <a:bodyPr/>
          <a:lstStyle/>
          <a:p>
            <a:r>
              <a:rPr lang="en-US" sz="1800" dirty="0" smtClean="0">
                <a:solidFill>
                  <a:srgbClr val="000000"/>
                </a:solidFill>
              </a:rPr>
              <a:t>High-level directive-based </a:t>
            </a:r>
            <a:r>
              <a:rPr lang="en-US" sz="1800" dirty="0">
                <a:solidFill>
                  <a:srgbClr val="000000"/>
                </a:solidFill>
              </a:rPr>
              <a:t>p</a:t>
            </a:r>
            <a:r>
              <a:rPr lang="en-US" sz="1800" dirty="0" smtClean="0">
                <a:solidFill>
                  <a:srgbClr val="000000"/>
                </a:solidFill>
              </a:rPr>
              <a:t>rogramming model across platforms</a:t>
            </a:r>
          </a:p>
          <a:p>
            <a:r>
              <a:rPr lang="en-US" sz="1800" dirty="0" smtClean="0">
                <a:solidFill>
                  <a:srgbClr val="000000"/>
                </a:solidFill>
              </a:rPr>
              <a:t>Identify available parallelism, Express parallelism, Express data movement, Optimize loop performance </a:t>
            </a:r>
          </a:p>
          <a:p>
            <a:r>
              <a:rPr lang="en-US" sz="1800" dirty="0" smtClean="0">
                <a:solidFill>
                  <a:srgbClr val="000000"/>
                </a:solidFill>
              </a:rPr>
              <a:t>Commonly used parallel constructs for parallel execution </a:t>
            </a:r>
          </a:p>
          <a:p>
            <a:pPr lvl="3"/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p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  <a:cs typeface="Courier New"/>
              </a:rPr>
              <a:t>arallel, kernels, loops, routine </a:t>
            </a:r>
          </a:p>
          <a:p>
            <a:pPr lvl="2"/>
            <a:r>
              <a:rPr lang="en-US" sz="1800" dirty="0">
                <a:solidFill>
                  <a:srgbClr val="000000"/>
                </a:solidFill>
              </a:rPr>
              <a:t>D</a:t>
            </a:r>
            <a:r>
              <a:rPr lang="en-US" sz="1800" dirty="0" smtClean="0">
                <a:solidFill>
                  <a:srgbClr val="000000"/>
                </a:solidFill>
              </a:rPr>
              <a:t>ata clauses to allocate/</a:t>
            </a:r>
            <a:r>
              <a:rPr lang="en-US" sz="1800" dirty="0" err="1" smtClean="0">
                <a:solidFill>
                  <a:srgbClr val="000000"/>
                </a:solidFill>
              </a:rPr>
              <a:t>deallocate</a:t>
            </a:r>
            <a:r>
              <a:rPr lang="en-US" sz="1800" dirty="0" smtClean="0">
                <a:solidFill>
                  <a:srgbClr val="000000"/>
                </a:solidFill>
              </a:rPr>
              <a:t> memory on GPU, copy data to/from GPU/host, indicate data present on GPU </a:t>
            </a:r>
          </a:p>
          <a:p>
            <a:pPr lvl="3"/>
            <a:r>
              <a:rPr lang="en-US" sz="1600" dirty="0">
                <a:solidFill>
                  <a:srgbClr val="000000"/>
                </a:solidFill>
                <a:latin typeface="Courier New"/>
                <a:cs typeface="Courier New"/>
              </a:rPr>
              <a:t>c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  <a:cs typeface="Courier New"/>
              </a:rPr>
              <a:t>opy,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copyin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copyout</a:t>
            </a:r>
            <a:r>
              <a:rPr lang="en-US" sz="1600" dirty="0" smtClean="0">
                <a:solidFill>
                  <a:srgbClr val="000000"/>
                </a:solidFill>
                <a:latin typeface="Courier New"/>
                <a:cs typeface="Courier New"/>
              </a:rPr>
              <a:t>, create, present, </a:t>
            </a:r>
            <a:r>
              <a:rPr lang="en-US" sz="16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deviceptr</a:t>
            </a:r>
            <a:endParaRPr lang="en-US" sz="1600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2"/>
            <a:r>
              <a:rPr lang="en-US" sz="1800" dirty="0" smtClean="0">
                <a:solidFill>
                  <a:srgbClr val="000000"/>
                </a:solidFill>
              </a:rPr>
              <a:t>Express data locality</a:t>
            </a:r>
          </a:p>
          <a:p>
            <a:pPr lvl="2"/>
            <a:r>
              <a:rPr lang="en-US" sz="1800" dirty="0" smtClean="0">
                <a:solidFill>
                  <a:srgbClr val="000000"/>
                </a:solidFill>
              </a:rPr>
              <a:t>Directives to better utilize devices’ caches </a:t>
            </a:r>
          </a:p>
          <a:p>
            <a:pPr lvl="3"/>
            <a:r>
              <a:rPr lang="en-US" sz="1600" dirty="0" smtClean="0">
                <a:solidFill>
                  <a:srgbClr val="000000"/>
                </a:solidFill>
                <a:latin typeface="Courier New"/>
                <a:cs typeface="Courier New"/>
              </a:rPr>
              <a:t>cache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937239" y="5133089"/>
            <a:ext cx="3378610" cy="67762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chemeClr val="accent4"/>
                </a:solidFill>
              </a:rPr>
              <a:t>By</a:t>
            </a:r>
            <a:r>
              <a:rPr lang="en-US" sz="1400" i="1" dirty="0">
                <a:solidFill>
                  <a:schemeClr val="accent4"/>
                </a:solidFill>
              </a:rPr>
              <a:t> </a:t>
            </a:r>
            <a:r>
              <a:rPr lang="en-US" sz="1400" i="1" dirty="0" smtClean="0">
                <a:solidFill>
                  <a:schemeClr val="accent4"/>
                </a:solidFill>
              </a:rPr>
              <a:t>James Beyer, NVIDIA, USA</a:t>
            </a:r>
          </a:p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chemeClr val="accent4"/>
                </a:solidFill>
              </a:rPr>
              <a:t>Sunita Chandrasekaran, UDEL, USA</a:t>
            </a:r>
          </a:p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chemeClr val="accent4"/>
                </a:solidFill>
              </a:rPr>
              <a:t>Guido </a:t>
            </a:r>
            <a:r>
              <a:rPr lang="en-US" sz="1400" i="1" dirty="0" err="1" smtClean="0">
                <a:solidFill>
                  <a:schemeClr val="accent4"/>
                </a:solidFill>
              </a:rPr>
              <a:t>Juckeland</a:t>
            </a:r>
            <a:r>
              <a:rPr lang="en-US" sz="1400" i="1" dirty="0" smtClean="0">
                <a:solidFill>
                  <a:schemeClr val="accent4"/>
                </a:solidFill>
              </a:rPr>
              <a:t>, HZDR, Germany</a:t>
            </a:r>
          </a:p>
        </p:txBody>
      </p:sp>
    </p:spTree>
    <p:extLst>
      <p:ext uri="{BB962C8B-B14F-4D97-AF65-F5344CB8AC3E}">
        <p14:creationId xmlns:p14="http://schemas.microsoft.com/office/powerpoint/2010/main" val="113554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10 advanced </a:t>
            </a:r>
            <a:r>
              <a:rPr lang="en-US" dirty="0" err="1" smtClean="0"/>
              <a:t>openacc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971" y="1419135"/>
            <a:ext cx="9948672" cy="3718925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Utilizing two or more accelerator devices to increase performance </a:t>
            </a:r>
          </a:p>
          <a:p>
            <a:pPr lvl="3"/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acc_set_device_num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3"/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acc_set_device_type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3"/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acc_get_device_type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Combining </a:t>
            </a:r>
            <a:r>
              <a:rPr lang="en-US" dirty="0" err="1" smtClean="0">
                <a:solidFill>
                  <a:srgbClr val="000000"/>
                </a:solidFill>
              </a:rPr>
              <a:t>OpenACC</a:t>
            </a:r>
            <a:r>
              <a:rPr lang="en-US" dirty="0" smtClean="0">
                <a:solidFill>
                  <a:srgbClr val="000000"/>
                </a:solidFill>
              </a:rPr>
              <a:t> with Message Passing Interface (MPI)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Asynchronous programming enabled by Software Pipelining </a:t>
            </a:r>
          </a:p>
          <a:p>
            <a:pPr lvl="3"/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w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ait</a:t>
            </a:r>
            <a:r>
              <a:rPr lang="en-US" dirty="0" smtClean="0">
                <a:solidFill>
                  <a:srgbClr val="000000"/>
                </a:solidFill>
              </a:rPr>
              <a:t> directive </a:t>
            </a:r>
          </a:p>
          <a:p>
            <a:pPr lvl="3"/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a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sync</a:t>
            </a:r>
            <a:r>
              <a:rPr lang="en-US" dirty="0" smtClean="0">
                <a:solidFill>
                  <a:srgbClr val="000000"/>
                </a:solidFill>
              </a:rPr>
              <a:t> clause</a:t>
            </a:r>
          </a:p>
          <a:p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51800" y="5733922"/>
            <a:ext cx="2422661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Jeff Larkin, NVIDIA, USA</a:t>
            </a:r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432" y="4423405"/>
            <a:ext cx="3524102" cy="1602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096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11 innovative research ideas using </a:t>
            </a:r>
            <a:r>
              <a:rPr lang="en-US" dirty="0" err="1" smtClean="0"/>
              <a:t>openacc</a:t>
            </a:r>
            <a:r>
              <a:rPr lang="en-US" dirty="0" smtClean="0"/>
              <a:t> – part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Sunway </a:t>
            </a:r>
            <a:r>
              <a:rPr lang="en-US" dirty="0" err="1" smtClean="0">
                <a:solidFill>
                  <a:srgbClr val="000000"/>
                </a:solidFill>
              </a:rPr>
              <a:t>OpenACC</a:t>
            </a:r>
            <a:endParaRPr lang="en-US" dirty="0" smtClean="0">
              <a:solidFill>
                <a:srgbClr val="000000"/>
              </a:solidFill>
            </a:endParaRP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Newer extensions and functions to the </a:t>
            </a:r>
            <a:r>
              <a:rPr lang="en-US" dirty="0" err="1" smtClean="0">
                <a:solidFill>
                  <a:srgbClr val="000000"/>
                </a:solidFill>
              </a:rPr>
              <a:t>OpenACC</a:t>
            </a:r>
            <a:r>
              <a:rPr lang="en-US" dirty="0" smtClean="0">
                <a:solidFill>
                  <a:srgbClr val="000000"/>
                </a:solidFill>
              </a:rPr>
              <a:t> syntax for SW26010 Many-core platform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Creating optimized data transfer control annotations, swap/</a:t>
            </a:r>
            <a:r>
              <a:rPr lang="en-US" dirty="0" err="1" smtClean="0">
                <a:solidFill>
                  <a:srgbClr val="000000"/>
                </a:solidFill>
              </a:rPr>
              <a:t>swapin</a:t>
            </a:r>
            <a:r>
              <a:rPr lang="en-US" dirty="0" smtClean="0">
                <a:solidFill>
                  <a:srgbClr val="000000"/>
                </a:solidFill>
              </a:rPr>
              <a:t>/</a:t>
            </a:r>
            <a:r>
              <a:rPr lang="en-US" dirty="0" err="1" smtClean="0">
                <a:solidFill>
                  <a:srgbClr val="000000"/>
                </a:solidFill>
              </a:rPr>
              <a:t>swapout</a:t>
            </a:r>
            <a:r>
              <a:rPr lang="en-US" dirty="0" smtClean="0">
                <a:solidFill>
                  <a:srgbClr val="000000"/>
                </a:solidFill>
              </a:rPr>
              <a:t> and pack/</a:t>
            </a:r>
            <a:r>
              <a:rPr lang="en-US" dirty="0" err="1" smtClean="0">
                <a:solidFill>
                  <a:srgbClr val="000000"/>
                </a:solidFill>
              </a:rPr>
              <a:t>packin</a:t>
            </a:r>
            <a:r>
              <a:rPr lang="en-US" dirty="0" smtClean="0">
                <a:solidFill>
                  <a:srgbClr val="000000"/>
                </a:solidFill>
              </a:rPr>
              <a:t>/</a:t>
            </a:r>
            <a:r>
              <a:rPr lang="en-US" dirty="0" err="1" smtClean="0">
                <a:solidFill>
                  <a:srgbClr val="000000"/>
                </a:solidFill>
              </a:rPr>
              <a:t>packout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Open Source </a:t>
            </a:r>
            <a:r>
              <a:rPr lang="en-US" dirty="0" err="1" smtClean="0">
                <a:solidFill>
                  <a:srgbClr val="000000"/>
                </a:solidFill>
              </a:rPr>
              <a:t>OpenUH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Exploring distribution of loop nest across GPU thread hierarchy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Investigating multiple dimensional thread topologies for loop scheduling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493647" y="5549043"/>
            <a:ext cx="5734282" cy="4837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Lin </a:t>
            </a:r>
            <a:r>
              <a:rPr lang="en-US" sz="1400" i="1" dirty="0" err="1" smtClean="0">
                <a:solidFill>
                  <a:srgbClr val="FF5400"/>
                </a:solidFill>
              </a:rPr>
              <a:t>Gan</a:t>
            </a:r>
            <a:r>
              <a:rPr lang="en-US" sz="1400" i="1" dirty="0" smtClean="0">
                <a:solidFill>
                  <a:srgbClr val="FF5400"/>
                </a:solidFill>
              </a:rPr>
              <a:t>, </a:t>
            </a:r>
            <a:r>
              <a:rPr lang="en-US" sz="1400" i="1" dirty="0" err="1" smtClean="0">
                <a:solidFill>
                  <a:srgbClr val="FF5400"/>
                </a:solidFill>
              </a:rPr>
              <a:t>TsinghuaU</a:t>
            </a:r>
            <a:r>
              <a:rPr lang="en-US" sz="1400" i="1" dirty="0" smtClean="0">
                <a:solidFill>
                  <a:srgbClr val="FF5400"/>
                </a:solidFill>
              </a:rPr>
              <a:t>/National Supercomputing Center in Wuxi, USA</a:t>
            </a:r>
          </a:p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Daniel </a:t>
            </a:r>
            <a:r>
              <a:rPr lang="en-US" sz="1400" i="1" dirty="0" err="1" smtClean="0">
                <a:solidFill>
                  <a:srgbClr val="FF5400"/>
                </a:solidFill>
              </a:rPr>
              <a:t>Tian</a:t>
            </a:r>
            <a:r>
              <a:rPr lang="en-US" sz="1400" i="1" dirty="0" smtClean="0">
                <a:solidFill>
                  <a:srgbClr val="FF5400"/>
                </a:solidFill>
              </a:rPr>
              <a:t>, NVIDIA, USA</a:t>
            </a:r>
          </a:p>
        </p:txBody>
      </p:sp>
    </p:spTree>
    <p:extLst>
      <p:ext uri="{BB962C8B-B14F-4D97-AF65-F5344CB8AC3E}">
        <p14:creationId xmlns:p14="http://schemas.microsoft.com/office/powerpoint/2010/main" val="275526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11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Sunway: Architecture of SW26010 CPU</a:t>
            </a:r>
            <a:endParaRPr lang="en-US" dirty="0"/>
          </a:p>
        </p:txBody>
      </p:sp>
      <p:pic>
        <p:nvPicPr>
          <p:cNvPr id="5" name="Content Placeholder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16129" y="1963771"/>
            <a:ext cx="6493534" cy="33901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93647" y="5645992"/>
            <a:ext cx="5734282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Lin </a:t>
            </a:r>
            <a:r>
              <a:rPr lang="en-US" sz="1400" i="1" dirty="0" err="1" smtClean="0">
                <a:solidFill>
                  <a:srgbClr val="FF5400"/>
                </a:solidFill>
              </a:rPr>
              <a:t>Gan</a:t>
            </a:r>
            <a:r>
              <a:rPr lang="en-US" sz="1400" i="1" dirty="0" smtClean="0">
                <a:solidFill>
                  <a:srgbClr val="FF5400"/>
                </a:solidFill>
              </a:rPr>
              <a:t>, </a:t>
            </a:r>
            <a:r>
              <a:rPr lang="en-US" sz="1400" i="1" dirty="0" err="1" smtClean="0">
                <a:solidFill>
                  <a:srgbClr val="FF5400"/>
                </a:solidFill>
              </a:rPr>
              <a:t>TsinghuaU</a:t>
            </a:r>
            <a:r>
              <a:rPr lang="en-US" sz="1400" i="1" dirty="0" smtClean="0">
                <a:solidFill>
                  <a:srgbClr val="FF5400"/>
                </a:solidFill>
              </a:rPr>
              <a:t>/National Supercomputing Center in Wuxi, USA</a:t>
            </a:r>
          </a:p>
        </p:txBody>
      </p:sp>
    </p:spTree>
    <p:extLst>
      <p:ext uri="{BB962C8B-B14F-4D97-AF65-F5344CB8AC3E}">
        <p14:creationId xmlns:p14="http://schemas.microsoft.com/office/powerpoint/2010/main" val="1217153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11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Sunway: Compiler </a:t>
            </a:r>
            <a:r>
              <a:rPr lang="en-US" dirty="0"/>
              <a:t>Transformation of Nested Loops for Accelerator</a:t>
            </a:r>
          </a:p>
        </p:txBody>
      </p:sp>
      <p:pic>
        <p:nvPicPr>
          <p:cNvPr id="5" name="Picture 4" descr="openuh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5442" y="1546587"/>
            <a:ext cx="6436301" cy="381714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7717350" y="5694842"/>
            <a:ext cx="2627805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 Daniel </a:t>
            </a:r>
            <a:r>
              <a:rPr lang="en-US" sz="1400" i="1" dirty="0" err="1">
                <a:solidFill>
                  <a:srgbClr val="FF5400"/>
                </a:solidFill>
              </a:rPr>
              <a:t>Tian</a:t>
            </a:r>
            <a:r>
              <a:rPr lang="en-US" sz="1400" i="1" dirty="0">
                <a:solidFill>
                  <a:srgbClr val="FF5400"/>
                </a:solidFill>
              </a:rPr>
              <a:t>, NVIDIA, USA</a:t>
            </a:r>
          </a:p>
        </p:txBody>
      </p:sp>
    </p:spTree>
    <p:extLst>
      <p:ext uri="{BB962C8B-B14F-4D97-AF65-F5344CB8AC3E}">
        <p14:creationId xmlns:p14="http://schemas.microsoft.com/office/powerpoint/2010/main" val="322656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12 innovative research ideas using </a:t>
            </a:r>
            <a:r>
              <a:rPr lang="en-US" dirty="0" err="1" smtClean="0"/>
              <a:t>openacc</a:t>
            </a:r>
            <a:r>
              <a:rPr lang="en-US" dirty="0" smtClean="0"/>
              <a:t> – part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203" y="1653615"/>
            <a:ext cx="9948672" cy="3718925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OPENARC: Framework </a:t>
            </a:r>
            <a:r>
              <a:rPr lang="en-US" dirty="0">
                <a:solidFill>
                  <a:srgbClr val="000000"/>
                </a:solidFill>
              </a:rPr>
              <a:t>for </a:t>
            </a:r>
            <a:r>
              <a:rPr lang="en-US" dirty="0" smtClean="0">
                <a:solidFill>
                  <a:srgbClr val="000000"/>
                </a:solidFill>
              </a:rPr>
              <a:t>directive-based high performance reconfigurable computing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Source-to-source translation of </a:t>
            </a:r>
            <a:r>
              <a:rPr lang="en-US" dirty="0" err="1" smtClean="0">
                <a:solidFill>
                  <a:srgbClr val="000000"/>
                </a:solidFill>
              </a:rPr>
              <a:t>OpenACC</a:t>
            </a:r>
            <a:r>
              <a:rPr lang="en-US" dirty="0" smtClean="0">
                <a:solidFill>
                  <a:srgbClr val="000000"/>
                </a:solidFill>
              </a:rPr>
              <a:t> C program into an output CUDA or </a:t>
            </a:r>
            <a:r>
              <a:rPr lang="en-US" dirty="0" err="1" smtClean="0">
                <a:solidFill>
                  <a:srgbClr val="000000"/>
                </a:solidFill>
              </a:rPr>
              <a:t>OpenCL</a:t>
            </a:r>
            <a:r>
              <a:rPr lang="en-US" dirty="0" smtClean="0">
                <a:solidFill>
                  <a:srgbClr val="000000"/>
                </a:solidFill>
              </a:rPr>
              <a:t> program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Directive extension for loop unrolling, kernel </a:t>
            </a:r>
            <a:r>
              <a:rPr lang="en-US" dirty="0" err="1" smtClean="0">
                <a:solidFill>
                  <a:srgbClr val="000000"/>
                </a:solidFill>
              </a:rPr>
              <a:t>vectorization</a:t>
            </a:r>
            <a:r>
              <a:rPr lang="en-US" dirty="0" smtClean="0">
                <a:solidFill>
                  <a:srgbClr val="000000"/>
                </a:solidFill>
              </a:rPr>
              <a:t>, compute unit replication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XACC: Programming </a:t>
            </a:r>
            <a:r>
              <a:rPr lang="en-US" dirty="0">
                <a:solidFill>
                  <a:srgbClr val="000000"/>
                </a:solidFill>
              </a:rPr>
              <a:t>Accelerated Clusters using </a:t>
            </a:r>
            <a:r>
              <a:rPr lang="en-US" dirty="0" err="1">
                <a:solidFill>
                  <a:srgbClr val="000000"/>
                </a:solidFill>
              </a:rPr>
              <a:t>XcalableACC</a:t>
            </a:r>
            <a:r>
              <a:rPr lang="en-US" dirty="0">
                <a:solidFill>
                  <a:srgbClr val="000000"/>
                </a:solidFill>
              </a:rPr>
              <a:t> </a:t>
            </a:r>
            <a:endParaRPr lang="en-US" dirty="0" smtClean="0">
              <a:solidFill>
                <a:srgbClr val="000000"/>
              </a:solidFill>
            </a:endParaRP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A hybrid programming model using XMP and </a:t>
            </a:r>
            <a:r>
              <a:rPr lang="en-US" dirty="0" err="1" smtClean="0">
                <a:solidFill>
                  <a:srgbClr val="000000"/>
                </a:solidFill>
              </a:rPr>
              <a:t>OpenACC</a:t>
            </a:r>
            <a:r>
              <a:rPr lang="en-US" dirty="0" smtClean="0">
                <a:solidFill>
                  <a:srgbClr val="000000"/>
                </a:solidFill>
              </a:rPr>
              <a:t> directives </a:t>
            </a:r>
            <a:endParaRPr lang="en-US" dirty="0">
              <a:solidFill>
                <a:srgbClr val="000000"/>
              </a:solidFill>
            </a:endParaRP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Exploring novel directives such as distribute, template </a:t>
            </a:r>
            <a:r>
              <a:rPr lang="en-US" dirty="0">
                <a:solidFill>
                  <a:srgbClr val="000000"/>
                </a:solidFill>
              </a:rPr>
              <a:t>for inter-node communication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61049" y="5441573"/>
            <a:ext cx="2735262" cy="4837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err="1" smtClean="0">
                <a:solidFill>
                  <a:srgbClr val="FF5400"/>
                </a:solidFill>
              </a:rPr>
              <a:t>Seeyog</a:t>
            </a:r>
            <a:r>
              <a:rPr lang="en-US" sz="1400" i="1" dirty="0" smtClean="0">
                <a:solidFill>
                  <a:srgbClr val="FF5400"/>
                </a:solidFill>
              </a:rPr>
              <a:t> Lee, ORNL, USA</a:t>
            </a:r>
          </a:p>
          <a:p>
            <a:pPr>
              <a:lnSpc>
                <a:spcPct val="90000"/>
              </a:lnSpc>
            </a:pPr>
            <a:r>
              <a:rPr lang="en-US" sz="1400" i="1" dirty="0" err="1" smtClean="0">
                <a:solidFill>
                  <a:srgbClr val="FF5400"/>
                </a:solidFill>
              </a:rPr>
              <a:t>Jinpil</a:t>
            </a:r>
            <a:r>
              <a:rPr lang="en-US" sz="1400" i="1" dirty="0" smtClean="0">
                <a:solidFill>
                  <a:srgbClr val="FF5400"/>
                </a:solidFill>
              </a:rPr>
              <a:t> Lee, Riken, Japan</a:t>
            </a:r>
          </a:p>
        </p:txBody>
      </p:sp>
    </p:spTree>
    <p:extLst>
      <p:ext uri="{BB962C8B-B14F-4D97-AF65-F5344CB8AC3E}">
        <p14:creationId xmlns:p14="http://schemas.microsoft.com/office/powerpoint/2010/main" val="280559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12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OpenARC</a:t>
            </a:r>
            <a:r>
              <a:rPr lang="en-US" dirty="0" smtClean="0"/>
              <a:t>: System Architecture, FPGA </a:t>
            </a:r>
            <a:r>
              <a:rPr lang="en-US" dirty="0" err="1" smtClean="0"/>
              <a:t>OpenCL</a:t>
            </a:r>
            <a:r>
              <a:rPr lang="en-US" dirty="0" smtClean="0"/>
              <a:t> Architecture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9"/>
          <a:stretch/>
        </p:blipFill>
        <p:spPr>
          <a:xfrm>
            <a:off x="845744" y="1983311"/>
            <a:ext cx="4566169" cy="309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61049" y="5685072"/>
            <a:ext cx="2735262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err="1" smtClean="0">
                <a:solidFill>
                  <a:srgbClr val="FF5400"/>
                </a:solidFill>
              </a:rPr>
              <a:t>Seeyog</a:t>
            </a:r>
            <a:r>
              <a:rPr lang="en-US" sz="1400" i="1" dirty="0" smtClean="0">
                <a:solidFill>
                  <a:srgbClr val="FF5400"/>
                </a:solidFill>
              </a:rPr>
              <a:t> Lee, ORNL, USA</a:t>
            </a:r>
          </a:p>
        </p:txBody>
      </p:sp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671" y="1879202"/>
            <a:ext cx="4431118" cy="313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1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12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XACC: Hardware Model, Data distribution and Mapping </a:t>
            </a:r>
            <a:endParaRPr lang="en-US" dirty="0"/>
          </a:p>
        </p:txBody>
      </p:sp>
      <p:pic>
        <p:nvPicPr>
          <p:cNvPr id="5" name="Grafik 2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078" y="3098812"/>
            <a:ext cx="3463290" cy="114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図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155" y="1923804"/>
            <a:ext cx="5439552" cy="348877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7561049" y="5685072"/>
            <a:ext cx="2735262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err="1" smtClean="0">
                <a:solidFill>
                  <a:srgbClr val="FF5400"/>
                </a:solidFill>
              </a:rPr>
              <a:t>Jinpil</a:t>
            </a:r>
            <a:r>
              <a:rPr lang="en-US" sz="1400" i="1" dirty="0" smtClean="0">
                <a:solidFill>
                  <a:srgbClr val="FF5400"/>
                </a:solidFill>
              </a:rPr>
              <a:t> Lee, Riken, Japan</a:t>
            </a:r>
          </a:p>
        </p:txBody>
      </p:sp>
    </p:spTree>
    <p:extLst>
      <p:ext uri="{BB962C8B-B14F-4D97-AF65-F5344CB8AC3E}">
        <p14:creationId xmlns:p14="http://schemas.microsoft.com/office/powerpoint/2010/main" val="192858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Teaching 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Almost each chapter has codes to go with it</a:t>
            </a:r>
          </a:p>
          <a:p>
            <a:pPr marL="1889125" lvl="3" indent="-342900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Codes could be structured as lab exercises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Sample </a:t>
            </a:r>
            <a:r>
              <a:rPr lang="en-US" dirty="0">
                <a:solidFill>
                  <a:srgbClr val="000000"/>
                </a:solidFill>
              </a:rPr>
              <a:t>codes, Exercises &amp; </a:t>
            </a:r>
            <a:r>
              <a:rPr lang="en-US" dirty="0" smtClean="0">
                <a:solidFill>
                  <a:srgbClr val="000000"/>
                </a:solidFill>
              </a:rPr>
              <a:t>Solutions</a:t>
            </a:r>
            <a:endParaRPr lang="en-US" dirty="0">
              <a:solidFill>
                <a:srgbClr val="000000"/>
              </a:solidFill>
            </a:endParaRPr>
          </a:p>
          <a:p>
            <a:pPr marL="1889125" lvl="3" indent="-34290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hlinkClick r:id="rId2"/>
              </a:rPr>
              <a:t>https://github.com/OpenACCUserGroup/</a:t>
            </a:r>
            <a:r>
              <a:rPr lang="en-US" dirty="0" smtClean="0">
                <a:solidFill>
                  <a:srgbClr val="000000"/>
                </a:solidFill>
                <a:hlinkClick r:id="rId2"/>
              </a:rPr>
              <a:t>openacc_concept_strategies_book</a:t>
            </a:r>
            <a:endParaRPr lang="en-US" dirty="0">
              <a:solidFill>
                <a:srgbClr val="000000"/>
              </a:solidFill>
            </a:endParaRPr>
          </a:p>
          <a:p>
            <a:pPr marL="342900" lvl="2" indent="-342900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An </a:t>
            </a:r>
            <a:r>
              <a:rPr lang="en-US" dirty="0" err="1" smtClean="0">
                <a:solidFill>
                  <a:srgbClr val="000000"/>
                </a:solidFill>
              </a:rPr>
              <a:t>OpenACC</a:t>
            </a:r>
            <a:r>
              <a:rPr lang="en-US" dirty="0" smtClean="0">
                <a:solidFill>
                  <a:srgbClr val="000000"/>
                </a:solidFill>
              </a:rPr>
              <a:t> capable compiler is needed to compile all codes</a:t>
            </a:r>
          </a:p>
          <a:p>
            <a:pPr marL="1889125" lvl="3" indent="-342900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GCC </a:t>
            </a:r>
            <a:r>
              <a:rPr lang="en-US" dirty="0" err="1" smtClean="0">
                <a:solidFill>
                  <a:srgbClr val="000000"/>
                </a:solidFill>
              </a:rPr>
              <a:t>OpenACC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u="sng" dirty="0">
                <a:solidFill>
                  <a:srgbClr val="000000"/>
                </a:solidFill>
                <a:hlinkClick r:id="rId3"/>
              </a:rPr>
              <a:t>https://gcc.gnu.org/wiki/OpenACC</a:t>
            </a:r>
            <a:r>
              <a:rPr lang="en-US" dirty="0">
                <a:solidFill>
                  <a:srgbClr val="000000"/>
                </a:solidFill>
              </a:rPr>
              <a:t> </a:t>
            </a:r>
          </a:p>
          <a:p>
            <a:pPr marL="1889125" lvl="3" indent="-342900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PGI </a:t>
            </a:r>
            <a:r>
              <a:rPr lang="en-US" dirty="0">
                <a:solidFill>
                  <a:srgbClr val="000000"/>
                </a:solidFill>
              </a:rPr>
              <a:t>Community Edition (</a:t>
            </a:r>
            <a:r>
              <a:rPr lang="en-US" u="sng" dirty="0">
                <a:solidFill>
                  <a:srgbClr val="000000"/>
                </a:solidFill>
                <a:hlinkClick r:id="rId4"/>
              </a:rPr>
              <a:t>http://www.pgroup.com/products/community.htm</a:t>
            </a:r>
            <a:r>
              <a:rPr lang="en-US" dirty="0">
                <a:solidFill>
                  <a:srgbClr val="000000"/>
                </a:solidFill>
              </a:rPr>
              <a:t>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Authors are encouraged to contribute lecture slides on their materials to </a:t>
            </a:r>
            <a:r>
              <a:rPr lang="en-US" dirty="0" err="1" smtClean="0">
                <a:solidFill>
                  <a:srgbClr val="000000"/>
                </a:solidFill>
              </a:rPr>
              <a:t>GitHub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14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48962" y="2509422"/>
            <a:ext cx="9403539" cy="1419681"/>
          </a:xfrm>
        </p:spPr>
        <p:txBody>
          <a:bodyPr/>
          <a:lstStyle/>
          <a:p>
            <a:r>
              <a:rPr lang="en-US" dirty="0"/>
              <a:t>THANK </a:t>
            </a:r>
            <a:r>
              <a:rPr lang="en-US" dirty="0" smtClean="0"/>
              <a:t>YOU for using our textbook</a:t>
            </a:r>
            <a:r>
              <a:rPr lang="en-US" dirty="0"/>
              <a:t> </a:t>
            </a:r>
            <a:r>
              <a:rPr lang="en-US" dirty="0" smtClean="0">
                <a:sym typeface="Wingdings"/>
              </a:rPr>
              <a:t>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97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633" y="378559"/>
            <a:ext cx="9976104" cy="590931"/>
          </a:xfrm>
        </p:spPr>
        <p:txBody>
          <a:bodyPr/>
          <a:lstStyle/>
          <a:p>
            <a:r>
              <a:rPr lang="en-US" dirty="0" smtClean="0"/>
              <a:t>Chapter 02 Loop level 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732" y="1530025"/>
            <a:ext cx="9948672" cy="3718925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Splitting work or loop iterations across different hardware units </a:t>
            </a:r>
          </a:p>
          <a:p>
            <a:r>
              <a:rPr lang="en-US" dirty="0" err="1" smtClean="0">
                <a:solidFill>
                  <a:srgbClr val="000000"/>
                </a:solidFill>
              </a:rPr>
              <a:t>OpenACC’s</a:t>
            </a:r>
            <a:r>
              <a:rPr lang="en-US" dirty="0" smtClean="0">
                <a:solidFill>
                  <a:srgbClr val="000000"/>
                </a:solidFill>
              </a:rPr>
              <a:t> execution model has 3 levels: gang, worker and vector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935475"/>
              </p:ext>
            </p:extLst>
          </p:nvPr>
        </p:nvGraphicFramePr>
        <p:xfrm>
          <a:off x="2129855" y="2517449"/>
          <a:ext cx="6822436" cy="30276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609"/>
                <a:gridCol w="1705609"/>
                <a:gridCol w="1705609"/>
                <a:gridCol w="1705609"/>
              </a:tblGrid>
              <a:tr h="370840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rgbClr val="FFFFFF"/>
                        </a:solidFill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Mapping of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>
                          <a:solidFill>
                            <a:srgbClr val="000000"/>
                          </a:solidFill>
                        </a:rPr>
                        <a:t>Platform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>
                          <a:solidFill>
                            <a:srgbClr val="000000"/>
                          </a:solidFill>
                        </a:rPr>
                        <a:t>Gang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>
                          <a:solidFill>
                            <a:srgbClr val="000000"/>
                          </a:solidFill>
                        </a:rPr>
                        <a:t>Worker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 smtClean="0">
                          <a:solidFill>
                            <a:srgbClr val="000000"/>
                          </a:solidFill>
                        </a:rPr>
                        <a:t>Vector</a:t>
                      </a:r>
                      <a:endParaRPr lang="en-US" sz="1400" b="1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Multicore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 CPU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Whole CPU (NUMA domain) 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Core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SIMD Vector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Many-core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 CPU</a:t>
                      </a:r>
                    </a:p>
                    <a:p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(e.g. Xeon Phi)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Whole Chip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 or quadrant</a:t>
                      </a:r>
                    </a:p>
                    <a:p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(NUMA Domain)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Core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SIMD Vector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NVIDIA GPU</a:t>
                      </a:r>
                    </a:p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(CUDA)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solidFill>
                            <a:srgbClr val="000000"/>
                          </a:solidFill>
                        </a:rPr>
                        <a:t>Threadblock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Warp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Thread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AMD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 GPU </a:t>
                      </a:r>
                    </a:p>
                    <a:p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(</a:t>
                      </a:r>
                      <a:r>
                        <a:rPr lang="en-US" sz="1400" baseline="0" dirty="0" err="1" smtClean="0">
                          <a:solidFill>
                            <a:srgbClr val="000000"/>
                          </a:solidFill>
                        </a:rPr>
                        <a:t>OpenCL</a:t>
                      </a:r>
                      <a:r>
                        <a:rPr lang="en-US" sz="1400" baseline="0" dirty="0" smtClean="0">
                          <a:solidFill>
                            <a:srgbClr val="000000"/>
                          </a:solidFill>
                        </a:rPr>
                        <a:t>)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Workgroup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solidFill>
                            <a:srgbClr val="000000"/>
                          </a:solidFill>
                        </a:rPr>
                        <a:t>Wavefront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rgbClr val="000000"/>
                          </a:solidFill>
                        </a:rPr>
                        <a:t>Thread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521972" y="5714382"/>
            <a:ext cx="2627807" cy="289823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Adrian Jackson, EPCC, UK</a:t>
            </a:r>
          </a:p>
        </p:txBody>
      </p:sp>
    </p:spTree>
    <p:extLst>
      <p:ext uri="{BB962C8B-B14F-4D97-AF65-F5344CB8AC3E}">
        <p14:creationId xmlns:p14="http://schemas.microsoft.com/office/powerpoint/2010/main" val="111073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39" y="1253342"/>
            <a:ext cx="9976104" cy="590931"/>
          </a:xfrm>
        </p:spPr>
        <p:txBody>
          <a:bodyPr/>
          <a:lstStyle/>
          <a:p>
            <a:r>
              <a:rPr lang="en-US" dirty="0"/>
              <a:t>Chapter </a:t>
            </a:r>
            <a:r>
              <a:rPr lang="en-US" dirty="0" smtClean="0"/>
              <a:t>03 </a:t>
            </a:r>
            <a:r>
              <a:rPr lang="en-US" dirty="0"/>
              <a:t>Programming Tools for </a:t>
            </a:r>
            <a:r>
              <a:rPr lang="en-US" dirty="0" err="1"/>
              <a:t>OpenACC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495" y="1664220"/>
            <a:ext cx="9948672" cy="3718925"/>
          </a:xfrm>
        </p:spPr>
        <p:txBody>
          <a:bodyPr/>
          <a:lstStyle/>
          <a:p>
            <a:r>
              <a:rPr lang="en-US" dirty="0" smtClean="0"/>
              <a:t>Profiler tools help identify code characteristics </a:t>
            </a:r>
          </a:p>
          <a:p>
            <a:r>
              <a:rPr lang="en-US" dirty="0" smtClean="0"/>
              <a:t>Performance tools available with </a:t>
            </a:r>
            <a:r>
              <a:rPr lang="en-US" dirty="0" err="1" smtClean="0"/>
              <a:t>OpenACC</a:t>
            </a:r>
            <a:r>
              <a:rPr lang="en-US" dirty="0" smtClean="0"/>
              <a:t> support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NVIDIA Profiler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Score-P 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TAU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General strategies to identify bugs in </a:t>
            </a:r>
            <a:r>
              <a:rPr lang="en-US" dirty="0" err="1" smtClean="0">
                <a:solidFill>
                  <a:srgbClr val="000000"/>
                </a:solidFill>
              </a:rPr>
              <a:t>OpenACC</a:t>
            </a:r>
            <a:r>
              <a:rPr lang="en-US" dirty="0" smtClean="0">
                <a:solidFill>
                  <a:srgbClr val="000000"/>
                </a:solidFill>
              </a:rPr>
              <a:t> programs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Use –</a:t>
            </a:r>
            <a:r>
              <a:rPr lang="en-US" dirty="0" err="1" smtClean="0">
                <a:solidFill>
                  <a:srgbClr val="000000"/>
                </a:solidFill>
              </a:rPr>
              <a:t>Minfo</a:t>
            </a:r>
            <a:r>
              <a:rPr lang="en-US" dirty="0" smtClean="0">
                <a:solidFill>
                  <a:srgbClr val="000000"/>
                </a:solidFill>
              </a:rPr>
              <a:t>=</a:t>
            </a:r>
            <a:r>
              <a:rPr lang="en-US" dirty="0" err="1" smtClean="0">
                <a:solidFill>
                  <a:srgbClr val="000000"/>
                </a:solidFill>
              </a:rPr>
              <a:t>accel</a:t>
            </a:r>
            <a:r>
              <a:rPr lang="en-US" dirty="0" smtClean="0">
                <a:solidFill>
                  <a:srgbClr val="000000"/>
                </a:solidFill>
              </a:rPr>
              <a:t> to gather more information on compilation output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Isolate </a:t>
            </a:r>
            <a:r>
              <a:rPr lang="en-US" dirty="0">
                <a:solidFill>
                  <a:srgbClr val="000000"/>
                </a:solidFill>
              </a:rPr>
              <a:t>the </a:t>
            </a:r>
            <a:r>
              <a:rPr lang="en-US" dirty="0" smtClean="0">
                <a:solidFill>
                  <a:srgbClr val="000000"/>
                </a:solidFill>
              </a:rPr>
              <a:t>bug by moving </a:t>
            </a:r>
            <a:r>
              <a:rPr lang="en-US" dirty="0">
                <a:solidFill>
                  <a:srgbClr val="000000"/>
                </a:solidFill>
              </a:rPr>
              <a:t>code from </a:t>
            </a:r>
            <a:r>
              <a:rPr lang="en-US" dirty="0" err="1">
                <a:solidFill>
                  <a:srgbClr val="000000"/>
                </a:solidFill>
              </a:rPr>
              <a:t>OpenACC</a:t>
            </a:r>
            <a:r>
              <a:rPr lang="en-US" dirty="0">
                <a:solidFill>
                  <a:srgbClr val="000000"/>
                </a:solidFill>
              </a:rPr>
              <a:t> compute regions back to the host</a:t>
            </a:r>
            <a:r>
              <a:rPr lang="en-US" dirty="0" smtClean="0">
                <a:solidFill>
                  <a:srgbClr val="000000"/>
                </a:solidFill>
              </a:rPr>
              <a:t>.</a:t>
            </a:r>
          </a:p>
          <a:p>
            <a:pPr lvl="3"/>
            <a:r>
              <a:rPr lang="en-US" dirty="0" smtClean="0">
                <a:solidFill>
                  <a:srgbClr val="000000"/>
                </a:solidFill>
              </a:rPr>
              <a:t>Use debuggers </a:t>
            </a:r>
            <a:r>
              <a:rPr lang="en-US" dirty="0">
                <a:solidFill>
                  <a:srgbClr val="000000"/>
                </a:solidFill>
              </a:rPr>
              <a:t>– </a:t>
            </a:r>
            <a:r>
              <a:rPr lang="en-US" dirty="0" err="1">
                <a:solidFill>
                  <a:srgbClr val="000000"/>
                </a:solidFill>
              </a:rPr>
              <a:t>TotalView</a:t>
            </a:r>
            <a:r>
              <a:rPr lang="en-US" dirty="0">
                <a:solidFill>
                  <a:srgbClr val="000000"/>
                </a:solidFill>
              </a:rPr>
              <a:t>  and </a:t>
            </a:r>
            <a:r>
              <a:rPr lang="en-US" dirty="0" err="1">
                <a:solidFill>
                  <a:srgbClr val="000000"/>
                </a:solidFill>
              </a:rPr>
              <a:t>Allinea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DDT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584168" y="5516708"/>
            <a:ext cx="3751217" cy="4837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By</a:t>
            </a:r>
            <a:r>
              <a:rPr lang="en-US" sz="1400" i="1" dirty="0">
                <a:solidFill>
                  <a:srgbClr val="FF5400"/>
                </a:solidFill>
              </a:rPr>
              <a:t> </a:t>
            </a:r>
            <a:r>
              <a:rPr lang="en-US" sz="1400" i="1" dirty="0" smtClean="0">
                <a:solidFill>
                  <a:srgbClr val="FF5400"/>
                </a:solidFill>
              </a:rPr>
              <a:t>Robert Dietrich, TU Dresden, Germany</a:t>
            </a:r>
          </a:p>
          <a:p>
            <a:pPr>
              <a:lnSpc>
                <a:spcPct val="90000"/>
              </a:lnSpc>
            </a:pPr>
            <a:r>
              <a:rPr lang="en-US" sz="1400" i="1" dirty="0" smtClean="0">
                <a:solidFill>
                  <a:srgbClr val="FF5400"/>
                </a:solidFill>
              </a:rPr>
              <a:t>Sameer </a:t>
            </a:r>
            <a:r>
              <a:rPr lang="en-US" sz="1400" i="1" dirty="0" err="1" smtClean="0">
                <a:solidFill>
                  <a:srgbClr val="FF5400"/>
                </a:solidFill>
              </a:rPr>
              <a:t>Shende</a:t>
            </a:r>
            <a:r>
              <a:rPr lang="en-US" sz="1400" i="1" dirty="0" smtClean="0">
                <a:solidFill>
                  <a:srgbClr val="FF5400"/>
                </a:solidFill>
              </a:rPr>
              <a:t>, </a:t>
            </a:r>
            <a:r>
              <a:rPr lang="en-US" sz="1400" i="1" dirty="0" err="1" smtClean="0">
                <a:solidFill>
                  <a:srgbClr val="FF5400"/>
                </a:solidFill>
              </a:rPr>
              <a:t>UOregon</a:t>
            </a:r>
            <a:r>
              <a:rPr lang="en-US" sz="1400" i="1" dirty="0" smtClean="0">
                <a:solidFill>
                  <a:srgbClr val="FF5400"/>
                </a:solidFill>
              </a:rPr>
              <a:t>, USA</a:t>
            </a:r>
          </a:p>
        </p:txBody>
      </p:sp>
    </p:spTree>
    <p:extLst>
      <p:ext uri="{BB962C8B-B14F-4D97-AF65-F5344CB8AC3E}">
        <p14:creationId xmlns:p14="http://schemas.microsoft.com/office/powerpoint/2010/main" val="10263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03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Performance Analysis Layers and Terminologies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8799" y="1750215"/>
            <a:ext cx="6542055" cy="391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8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03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Nvvp</a:t>
            </a:r>
            <a:r>
              <a:rPr lang="en-US" dirty="0" smtClean="0"/>
              <a:t> visualization of </a:t>
            </a:r>
            <a:r>
              <a:rPr lang="en-US" dirty="0" err="1" smtClean="0"/>
              <a:t>OpenACC</a:t>
            </a:r>
            <a:r>
              <a:rPr lang="en-US" dirty="0" smtClean="0"/>
              <a:t> activities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23" y="1813940"/>
            <a:ext cx="8317693" cy="411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025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03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Score-P and visualization using CUBE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208" y="1916127"/>
            <a:ext cx="6595114" cy="394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540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03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Vampir</a:t>
            </a:r>
            <a:r>
              <a:rPr lang="en-US" dirty="0" smtClean="0"/>
              <a:t> Trace Visualization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760" y="1773480"/>
            <a:ext cx="7915435" cy="382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06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Chapter 03	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TAU </a:t>
            </a:r>
            <a:r>
              <a:rPr lang="en-US" dirty="0" err="1" smtClean="0"/>
              <a:t>Paraprof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527" y="2072582"/>
            <a:ext cx="7839988" cy="377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9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itle &amp; Bullet">
  <a:themeElements>
    <a:clrScheme name="Custom 1">
      <a:dk1>
        <a:srgbClr val="B3B3B3"/>
      </a:dk1>
      <a:lt1>
        <a:srgbClr val="FFFFFF"/>
      </a:lt1>
      <a:dk2>
        <a:srgbClr val="000000"/>
      </a:dk2>
      <a:lt2>
        <a:srgbClr val="0C4E9B"/>
      </a:lt2>
      <a:accent1>
        <a:srgbClr val="042251"/>
      </a:accent1>
      <a:accent2>
        <a:srgbClr val="0C4E9B"/>
      </a:accent2>
      <a:accent3>
        <a:srgbClr val="0080A7"/>
      </a:accent3>
      <a:accent4>
        <a:srgbClr val="FF5400"/>
      </a:accent4>
      <a:accent5>
        <a:srgbClr val="C2000B"/>
      </a:accent5>
      <a:accent6>
        <a:srgbClr val="F0047F"/>
      </a:accent6>
      <a:hlink>
        <a:srgbClr val="0C4E9B"/>
      </a:hlink>
      <a:folHlink>
        <a:srgbClr val="868686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9E8B2F2D50A34B8956FD0A46C10A97" ma:contentTypeVersion="0" ma:contentTypeDescription="Create a new document." ma:contentTypeScope="" ma:versionID="2d22a1089f8aa3be74aa23dc2e82a28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E29B7386-0C5E-43DB-8BF1-052EEAD5F5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EA82F4F-F3EA-4E98-BEE2-3C70B6315C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DF88E22E-2A4B-4FB1-9848-BF16E7DBE74B}">
  <ds:schemaRefs>
    <ds:schemaRef ds:uri="http://purl.org/dc/dcmitype/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83734</TotalTime>
  <Words>1526</Words>
  <Application>Microsoft Macintosh PowerPoint</Application>
  <PresentationFormat>Custom</PresentationFormat>
  <Paragraphs>248</Paragraphs>
  <Slides>28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Title &amp; Bullet</vt:lpstr>
      <vt:lpstr>OPENACC FOR PROGRAMMERS - Concepts and Strategies</vt:lpstr>
      <vt:lpstr>Chapter 01 OpenACC Specification Simplified </vt:lpstr>
      <vt:lpstr>Chapter 02 Loop level parallelism</vt:lpstr>
      <vt:lpstr>Chapter 03 Programming Tools for OpenACC  </vt:lpstr>
      <vt:lpstr>Chapter 03</vt:lpstr>
      <vt:lpstr>Chapter 03</vt:lpstr>
      <vt:lpstr>Chapter 03</vt:lpstr>
      <vt:lpstr>Chapter 03</vt:lpstr>
      <vt:lpstr>Chapter 03 </vt:lpstr>
      <vt:lpstr>Chapter 03</vt:lpstr>
      <vt:lpstr>Chapter 04 Using openacc for first program</vt:lpstr>
      <vt:lpstr>Chapter 04</vt:lpstr>
      <vt:lpstr>Chapter 05 Compiling openacc</vt:lpstr>
      <vt:lpstr>Chapter 06 best programming practices</vt:lpstr>
      <vt:lpstr>Chapter 06</vt:lpstr>
      <vt:lpstr>Chapter 06</vt:lpstr>
      <vt:lpstr>Chapter 07 OpenACc performance and portability – a comprehensive study</vt:lpstr>
      <vt:lpstr>Chapter 08 Additional approaches to parallel programming</vt:lpstr>
      <vt:lpstr>Chapter 09 Openacc and interoperability </vt:lpstr>
      <vt:lpstr>Chapter 10 advanced openacc</vt:lpstr>
      <vt:lpstr>Chapter 11 innovative research ideas using openacc – part 1</vt:lpstr>
      <vt:lpstr>Chapter 11</vt:lpstr>
      <vt:lpstr>Chapter 11</vt:lpstr>
      <vt:lpstr>Chapter 12 innovative research ideas using openacc – part 2</vt:lpstr>
      <vt:lpstr>Chapter 12 </vt:lpstr>
      <vt:lpstr>Chapter 12</vt:lpstr>
      <vt:lpstr>Teaching proposal</vt:lpstr>
      <vt:lpstr>THANK YOU for using our textbook 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Jennifer Hohn</dc:creator>
  <cp:lastModifiedBy>Sunita Chandrasekaran</cp:lastModifiedBy>
  <cp:revision>3822</cp:revision>
  <dcterms:created xsi:type="dcterms:W3CDTF">2008-01-24T03:11:41Z</dcterms:created>
  <dcterms:modified xsi:type="dcterms:W3CDTF">2017-06-09T15:42:44Z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0x010100F59E8B2F2D50A34B8956FD0A46C10A97</vt:lpwstr>
  </property>
</Properties>
</file>